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49"/>
  </p:notesMasterIdLst>
  <p:sldIdLst>
    <p:sldId id="406" r:id="rId2"/>
    <p:sldId id="407" r:id="rId3"/>
    <p:sldId id="265" r:id="rId4"/>
    <p:sldId id="266" r:id="rId5"/>
    <p:sldId id="267" r:id="rId6"/>
    <p:sldId id="268" r:id="rId7"/>
    <p:sldId id="269" r:id="rId8"/>
    <p:sldId id="409" r:id="rId9"/>
    <p:sldId id="272" r:id="rId10"/>
    <p:sldId id="273" r:id="rId11"/>
    <p:sldId id="274" r:id="rId12"/>
    <p:sldId id="275" r:id="rId13"/>
    <p:sldId id="276" r:id="rId14"/>
    <p:sldId id="408" r:id="rId15"/>
    <p:sldId id="410" r:id="rId16"/>
    <p:sldId id="411" r:id="rId17"/>
    <p:sldId id="280" r:id="rId18"/>
    <p:sldId id="281" r:id="rId19"/>
    <p:sldId id="285" r:id="rId20"/>
    <p:sldId id="282" r:id="rId21"/>
    <p:sldId id="289" r:id="rId22"/>
    <p:sldId id="290" r:id="rId23"/>
    <p:sldId id="292" r:id="rId24"/>
    <p:sldId id="291" r:id="rId25"/>
    <p:sldId id="412" r:id="rId26"/>
    <p:sldId id="415" r:id="rId27"/>
    <p:sldId id="413" r:id="rId28"/>
    <p:sldId id="297" r:id="rId29"/>
    <p:sldId id="284" r:id="rId30"/>
    <p:sldId id="298" r:id="rId31"/>
    <p:sldId id="414" r:id="rId32"/>
    <p:sldId id="286" r:id="rId33"/>
    <p:sldId id="287" r:id="rId34"/>
    <p:sldId id="306" r:id="rId35"/>
    <p:sldId id="307" r:id="rId36"/>
    <p:sldId id="308" r:id="rId37"/>
    <p:sldId id="294" r:id="rId38"/>
    <p:sldId id="295" r:id="rId39"/>
    <p:sldId id="296" r:id="rId40"/>
    <p:sldId id="299" r:id="rId41"/>
    <p:sldId id="300" r:id="rId42"/>
    <p:sldId id="301" r:id="rId43"/>
    <p:sldId id="302" r:id="rId44"/>
    <p:sldId id="303" r:id="rId45"/>
    <p:sldId id="304" r:id="rId46"/>
    <p:sldId id="305" r:id="rId47"/>
    <p:sldId id="309" r:id="rId48"/>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860" y="72"/>
      </p:cViewPr>
      <p:guideLst/>
    </p:cSldViewPr>
  </p:slideViewPr>
  <p:notesTextViewPr>
    <p:cViewPr>
      <p:scale>
        <a:sx n="1" d="1"/>
        <a:sy n="1" d="1"/>
      </p:scale>
      <p:origin x="0" y="0"/>
    </p:cViewPr>
  </p:notesTextViewPr>
  <p:sorterViewPr>
    <p:cViewPr varScale="1">
      <p:scale>
        <a:sx n="100" d="100"/>
        <a:sy n="100" d="100"/>
      </p:scale>
      <p:origin x="0" y="-1620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1" name="Shape 2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3949050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(1)</a:t>
            </a:r>
          </a:p>
          <a:p>
            <a:endParaRPr/>
          </a:p>
          <a:p>
            <a:r>
              <a:t>So: What is value? Where does it come from?</a:t>
            </a:r>
          </a:p>
          <a:p>
            <a:endParaRPr/>
          </a:p>
          <a:p>
            <a:r>
              <a:t>This is an important question — it’s at the heart of economics as a discipline.</a:t>
            </a:r>
          </a:p>
        </p:txBody>
      </p:sp>
    </p:spTree>
    <p:extLst>
      <p:ext uri="{BB962C8B-B14F-4D97-AF65-F5344CB8AC3E}">
        <p14:creationId xmlns:p14="http://schemas.microsoft.com/office/powerpoint/2010/main" val="903577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Since the 1960s, some ecologists and ecological economists — particularly around the oil crises of the 1970s — have looked for explanations of value in terms of the </a:t>
            </a:r>
            <a:r>
              <a:rPr b="1"/>
              <a:t>energy</a:t>
            </a:r>
            <a:r>
              <a:t> embodied in commodities.</a:t>
            </a:r>
          </a:p>
          <a:p>
            <a:endParaRPr/>
          </a:p>
          <a:p>
            <a:r>
              <a:t>Which is essentially another sort of natural or intrinsic value theory.</a:t>
            </a:r>
          </a:p>
        </p:txBody>
      </p:sp>
    </p:spTree>
    <p:extLst>
      <p:ext uri="{BB962C8B-B14F-4D97-AF65-F5344CB8AC3E}">
        <p14:creationId xmlns:p14="http://schemas.microsoft.com/office/powerpoint/2010/main" val="358074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2000391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prstGeom prst="rect">
            <a:avLst/>
          </a:prstGeom>
        </p:spPr>
        <p:txBody>
          <a:bodyPr/>
          <a:lstStyle/>
          <a:p>
            <a:endParaRPr/>
          </a:p>
        </p:txBody>
      </p:sp>
      <p:sp>
        <p:nvSpPr>
          <p:cNvPr id="405" name="Shape 405"/>
          <p:cNvSpPr>
            <a:spLocks noGrp="1"/>
          </p:cNvSpPr>
          <p:nvPr>
            <p:ph type="body" sz="quarter" idx="1"/>
          </p:nvPr>
        </p:nvSpPr>
        <p:spPr>
          <a:prstGeom prst="rect">
            <a:avLst/>
          </a:prstGeom>
        </p:spPr>
        <p:txBody>
          <a:bodyPr/>
          <a:lstStyle/>
          <a:p>
            <a:r>
              <a:t>One of the reasons this is worth mentioning is that for lots of goods, like blank CDs, or chocolate biscuits, or diamond necklaces, this all seems perfectly reasonable, and we’re happy to accept that this narrative of value makes a lot of sense and helps us understand how the world works. And you’ve very likely been happily using it for the last 2 and a half years of your degree.</a:t>
            </a:r>
          </a:p>
          <a:p>
            <a:endParaRPr/>
          </a:p>
          <a:p>
            <a:r>
              <a:t>But what’s true of these commodities is just as true of nature and of the environment. A beautiful sunset, an acre of rainforest, a clear mountain stream, a wildflower meadow, even a snow leopard (with a global population of about 5,000) — </a:t>
            </a:r>
            <a:r>
              <a:rPr b="1"/>
              <a:t>these things also can have no intrinsic or natural value</a:t>
            </a:r>
            <a:r>
              <a:t>. They’re only valuable in as far as people are prepared to pay money for them.</a:t>
            </a:r>
          </a:p>
          <a:p>
            <a:endParaRPr/>
          </a:p>
          <a:p>
            <a:r>
              <a:t>And that isn’t necessarily intuitive (or even philosophically true) — you might feel that those things do have intrinsic value. But in terms of environment valuation, they don’t. Like everything else, these things are simply worth what people are prepared to pay for them. And that, therefore, is what environmental economists set out to discover.</a:t>
            </a:r>
          </a:p>
        </p:txBody>
      </p:sp>
    </p:spTree>
    <p:extLst>
      <p:ext uri="{BB962C8B-B14F-4D97-AF65-F5344CB8AC3E}">
        <p14:creationId xmlns:p14="http://schemas.microsoft.com/office/powerpoint/2010/main" val="2383652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And all these things too: a more systematic classification of things we get from our environment … </a:t>
            </a:r>
          </a:p>
          <a:p>
            <a:endParaRPr/>
          </a:p>
          <a:p>
            <a:r>
              <a:t>… </a:t>
            </a:r>
          </a:p>
          <a:p>
            <a:endParaRPr/>
          </a:p>
          <a:p>
            <a:r>
              <a:t>Under normal circumstances, these things have </a:t>
            </a:r>
            <a:r>
              <a:rPr b="1"/>
              <a:t>no production costs</a:t>
            </a:r>
            <a:r>
              <a:t> and, crucially, </a:t>
            </a:r>
            <a:r>
              <a:rPr b="1"/>
              <a:t>no market price</a:t>
            </a:r>
            <a:r>
              <a:t>. A gift of God or Nature, as scholars of previous centuries saw it.</a:t>
            </a:r>
          </a:p>
          <a:p>
            <a:endParaRPr/>
          </a:p>
          <a:p>
            <a:r>
              <a:t>No market price … Does that mean these things have no value? Of course not.</a:t>
            </a:r>
          </a:p>
        </p:txBody>
      </p:sp>
    </p:spTree>
    <p:extLst>
      <p:ext uri="{BB962C8B-B14F-4D97-AF65-F5344CB8AC3E}">
        <p14:creationId xmlns:p14="http://schemas.microsoft.com/office/powerpoint/2010/main" val="4185577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OK — so WHY do they set out to discover it?</a:t>
            </a:r>
          </a:p>
        </p:txBody>
      </p:sp>
    </p:spTree>
    <p:extLst>
      <p:ext uri="{BB962C8B-B14F-4D97-AF65-F5344CB8AC3E}">
        <p14:creationId xmlns:p14="http://schemas.microsoft.com/office/powerpoint/2010/main" val="2450671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It’s down to what environmental economists call TEV.</a:t>
            </a:r>
          </a:p>
          <a:p>
            <a:endParaRPr/>
          </a:p>
          <a:p>
            <a:r>
              <a:t>TEV is the sum of lots of separate individual values [click] … </a:t>
            </a:r>
          </a:p>
        </p:txBody>
      </p:sp>
    </p:spTree>
    <p:extLst>
      <p:ext uri="{BB962C8B-B14F-4D97-AF65-F5344CB8AC3E}">
        <p14:creationId xmlns:p14="http://schemas.microsoft.com/office/powerpoint/2010/main" val="2229667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r>
              <a:t>[Don’t rehearse names]</a:t>
            </a:r>
          </a:p>
          <a:p>
            <a:endParaRPr/>
          </a:p>
          <a:p>
            <a:r>
              <a:t>These names are not all that helpful on their own, so let’s explain using some examples … </a:t>
            </a:r>
          </a:p>
        </p:txBody>
      </p:sp>
    </p:spTree>
    <p:extLst>
      <p:ext uri="{BB962C8B-B14F-4D97-AF65-F5344CB8AC3E}">
        <p14:creationId xmlns:p14="http://schemas.microsoft.com/office/powerpoint/2010/main" val="2422353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Shape 640"/>
          <p:cNvSpPr>
            <a:spLocks noGrp="1" noRot="1" noChangeAspect="1"/>
          </p:cNvSpPr>
          <p:nvPr>
            <p:ph type="sldImg"/>
          </p:nvPr>
        </p:nvSpPr>
        <p:spPr>
          <a:prstGeom prst="rect">
            <a:avLst/>
          </a:prstGeom>
        </p:spPr>
        <p:txBody>
          <a:bodyPr/>
          <a:lstStyle/>
          <a:p>
            <a:endParaRPr/>
          </a:p>
        </p:txBody>
      </p:sp>
      <p:sp>
        <p:nvSpPr>
          <p:cNvPr id="641" name="Shape 641"/>
          <p:cNvSpPr>
            <a:spLocks noGrp="1"/>
          </p:cNvSpPr>
          <p:nvPr>
            <p:ph type="body" sz="quarter" idx="1"/>
          </p:nvPr>
        </p:nvSpPr>
        <p:spPr>
          <a:prstGeom prst="rect">
            <a:avLst/>
          </a:prstGeom>
        </p:spPr>
        <p:txBody>
          <a:bodyPr/>
          <a:lstStyle/>
          <a:p>
            <a:r>
              <a:t>So, let’s say I’m planning to clear a million hectares of tropical forest.</a:t>
            </a:r>
          </a:p>
          <a:p>
            <a:endParaRPr/>
          </a:p>
          <a:p>
            <a:r>
              <a:t>Why would I be doing this? (…)</a:t>
            </a:r>
          </a:p>
          <a:p>
            <a:r>
              <a:t>- Timber</a:t>
            </a:r>
          </a:p>
          <a:p>
            <a:r>
              <a:t>- Alternative land use (e.g. cattle ranching)</a:t>
            </a:r>
          </a:p>
          <a:p>
            <a:endParaRPr/>
          </a:p>
          <a:p>
            <a:r>
              <a:t>What’s the value of this to me? (…)</a:t>
            </a:r>
          </a:p>
          <a:p>
            <a:r>
              <a:t>- One-off timber sales + income from alternative land use</a:t>
            </a:r>
          </a:p>
          <a:p>
            <a:endParaRPr/>
          </a:p>
          <a:p>
            <a:r>
              <a:t>What’s the value of this to society? (…)</a:t>
            </a:r>
          </a:p>
          <a:p>
            <a:r>
              <a:t>- My values</a:t>
            </a:r>
          </a:p>
          <a:p>
            <a:r>
              <a:t>- </a:t>
            </a:r>
            <a:r>
              <a:rPr b="1"/>
              <a:t>Minus</a:t>
            </a:r>
            <a:r>
              <a:t> the rest of TEV, incl. carbon storage</a:t>
            </a:r>
          </a:p>
        </p:txBody>
      </p:sp>
    </p:spTree>
    <p:extLst>
      <p:ext uri="{BB962C8B-B14F-4D97-AF65-F5344CB8AC3E}">
        <p14:creationId xmlns:p14="http://schemas.microsoft.com/office/powerpoint/2010/main" val="2140055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r>
              <a:t>Let’s take the TEV of a hectare of rainforest:</a:t>
            </a:r>
          </a:p>
          <a:p>
            <a:r>
              <a:t>…</a:t>
            </a:r>
          </a:p>
          <a:p>
            <a:endParaRPr/>
          </a:p>
          <a:p>
            <a:r>
              <a:t>For timber/nuts might also distinguish renewable and non-renewable extractive uses.</a:t>
            </a:r>
          </a:p>
          <a:p>
            <a:endParaRPr/>
          </a:p>
          <a:p>
            <a:r>
              <a:t>…</a:t>
            </a:r>
          </a:p>
          <a:p>
            <a:endParaRPr/>
          </a:p>
          <a:p>
            <a:r>
              <a:t>[click] Two big ones are timber and carbon storage. Some are one-off (timber). Others are recurring, per hectare, per year. </a:t>
            </a:r>
          </a:p>
          <a:p>
            <a:endParaRPr/>
          </a:p>
          <a:p>
            <a:r>
              <a:t>Pearce &amp; Pearce for actual values. Don’t forget, all values will be </a:t>
            </a:r>
            <a:r>
              <a:rPr b="1"/>
              <a:t>marginal</a:t>
            </a:r>
            <a:r>
              <a:t> -- and contingent on the world having about as much forest as it did when they were calculated. One would expect all of these values to </a:t>
            </a:r>
            <a:r>
              <a:rPr b="1"/>
              <a:t>rise</a:t>
            </a:r>
            <a:r>
              <a:t> as tropical rainforests contract.</a:t>
            </a:r>
          </a:p>
        </p:txBody>
      </p:sp>
    </p:spTree>
    <p:extLst>
      <p:ext uri="{BB962C8B-B14F-4D97-AF65-F5344CB8AC3E}">
        <p14:creationId xmlns:p14="http://schemas.microsoft.com/office/powerpoint/2010/main" val="3259860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OK — so WHY do they set out to discover it?</a:t>
            </a:r>
          </a:p>
        </p:txBody>
      </p:sp>
    </p:spTree>
    <p:extLst>
      <p:ext uri="{BB962C8B-B14F-4D97-AF65-F5344CB8AC3E}">
        <p14:creationId xmlns:p14="http://schemas.microsoft.com/office/powerpoint/2010/main" val="1187979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prstGeom prst="rect">
            <a:avLst/>
          </a:prstGeom>
        </p:spPr>
        <p:txBody>
          <a:bodyPr/>
          <a:lstStyle/>
          <a:p>
            <a:endParaRPr/>
          </a:p>
        </p:txBody>
      </p:sp>
      <p:sp>
        <p:nvSpPr>
          <p:cNvPr id="322" name="Shape 322"/>
          <p:cNvSpPr>
            <a:spLocks noGrp="1"/>
          </p:cNvSpPr>
          <p:nvPr>
            <p:ph type="body" sz="quarter" idx="1"/>
          </p:nvPr>
        </p:nvSpPr>
        <p:spPr>
          <a:prstGeom prst="rect">
            <a:avLst/>
          </a:prstGeom>
        </p:spPr>
        <p:txBody>
          <a:bodyPr/>
          <a:lstStyle/>
          <a:p>
            <a:r>
              <a:t>In fact… </a:t>
            </a:r>
          </a:p>
          <a:p>
            <a:endParaRPr/>
          </a:p>
          <a:p>
            <a:r>
              <a:t>Why so important? Because without an understanding of value, you really can't explain what's going on in the economy -- who is exchanging how much of what with whom, and why.</a:t>
            </a:r>
          </a:p>
          <a:p>
            <a:endParaRPr/>
          </a:p>
          <a:p>
            <a:r>
              <a:t>Deep background.</a:t>
            </a:r>
          </a:p>
        </p:txBody>
      </p:sp>
    </p:spTree>
    <p:extLst>
      <p:ext uri="{BB962C8B-B14F-4D97-AF65-F5344CB8AC3E}">
        <p14:creationId xmlns:p14="http://schemas.microsoft.com/office/powerpoint/2010/main" val="1325777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24288" y="9345613"/>
            <a:ext cx="2982912" cy="531812"/>
          </a:xfrm>
          <a:prstGeom prst="rect">
            <a:avLst/>
          </a:prstGeom>
          <a:noFill/>
        </p:spPr>
        <p:txBody>
          <a:bodyPr/>
          <a:lstStyle/>
          <a:p>
            <a:fld id="{B6510AEF-8F0E-45E1-8977-5177726B9164}" type="slidenum">
              <a:rPr lang="en-GB"/>
              <a:pPr/>
              <a:t>26</a:t>
            </a:fld>
            <a:endParaRPr lang="en-GB"/>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80870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xfrm>
            <a:off x="3824288" y="9345613"/>
            <a:ext cx="2982912" cy="5318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49F336E-E561-40B8-87E3-B60C68FF465C}" type="slidenum">
              <a:rPr lang="en-US" altLang="en-US" sz="1200"/>
              <a:pPr eaLnBrk="1" hangingPunct="1"/>
              <a:t>27</a:t>
            </a:fld>
            <a:endParaRPr lang="en-US" altLang="en-US" sz="1200"/>
          </a:p>
        </p:txBody>
      </p:sp>
      <p:sp>
        <p:nvSpPr>
          <p:cNvPr id="20483" name="Rectangle 2"/>
          <p:cNvSpPr>
            <a:spLocks noGrp="1" noRot="1" noChangeAspect="1" noChangeArrowheads="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7712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hape 664"/>
          <p:cNvSpPr>
            <a:spLocks noGrp="1" noRot="1" noChangeAspect="1"/>
          </p:cNvSpPr>
          <p:nvPr>
            <p:ph type="sldImg"/>
          </p:nvPr>
        </p:nvSpPr>
        <p:spPr>
          <a:prstGeom prst="rect">
            <a:avLst/>
          </a:prstGeom>
        </p:spPr>
        <p:txBody>
          <a:bodyPr/>
          <a:lstStyle/>
          <a:p>
            <a:endParaRPr/>
          </a:p>
        </p:txBody>
      </p:sp>
      <p:sp>
        <p:nvSpPr>
          <p:cNvPr id="665" name="Shape 665"/>
          <p:cNvSpPr>
            <a:spLocks noGrp="1"/>
          </p:cNvSpPr>
          <p:nvPr>
            <p:ph type="body" sz="quarter" idx="1"/>
          </p:nvPr>
        </p:nvSpPr>
        <p:spPr>
          <a:prstGeom prst="rect">
            <a:avLst/>
          </a:prstGeom>
        </p:spPr>
        <p:txBody>
          <a:bodyPr/>
          <a:lstStyle/>
          <a:p>
            <a:r>
              <a:t>[Break?]</a:t>
            </a:r>
          </a:p>
          <a:p>
            <a:endParaRPr/>
          </a:p>
          <a:p>
            <a:r>
              <a:t>So, as I’ve just outlined, there’s CBA and PES.</a:t>
            </a:r>
          </a:p>
          <a:p>
            <a:r>
              <a:t>But the applications of valuation are wider than this.</a:t>
            </a:r>
          </a:p>
          <a:p>
            <a:endParaRPr/>
          </a:p>
          <a:p>
            <a:r>
              <a:t>Valuation is </a:t>
            </a:r>
            <a:r>
              <a:rPr b="1"/>
              <a:t>a large proportion of what applied env’l economists do!</a:t>
            </a:r>
          </a:p>
          <a:p>
            <a:endParaRPr b="1"/>
          </a:p>
          <a:p>
            <a:r>
              <a:t>In the next few slides we’ll look at </a:t>
            </a:r>
            <a:r>
              <a:rPr b="1"/>
              <a:t>5</a:t>
            </a:r>
            <a:r>
              <a:t> different applications. (Note: exam questions)</a:t>
            </a:r>
          </a:p>
        </p:txBody>
      </p:sp>
    </p:spTree>
    <p:extLst>
      <p:ext uri="{BB962C8B-B14F-4D97-AF65-F5344CB8AC3E}">
        <p14:creationId xmlns:p14="http://schemas.microsoft.com/office/powerpoint/2010/main" val="174209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t>But of course, some things aren’t traded in markets.</a:t>
            </a:r>
          </a:p>
          <a:p>
            <a:endParaRPr/>
          </a:p>
          <a:p>
            <a:r>
              <a:t>Love.</a:t>
            </a:r>
          </a:p>
          <a:p>
            <a:r>
              <a:t>Marriage.</a:t>
            </a:r>
          </a:p>
          <a:p>
            <a:r>
              <a:t>Fear of crime.</a:t>
            </a:r>
          </a:p>
          <a:p>
            <a:r>
              <a:t>Products that don't yet exist. (Market researchers use many of the same techniques as environmental economists to try to establish the value of potential future products to consumers).</a:t>
            </a:r>
          </a:p>
          <a:p>
            <a:endParaRPr/>
          </a:p>
          <a:p>
            <a:r>
              <a:t>Clean air.</a:t>
            </a:r>
          </a:p>
          <a:p>
            <a:r>
              <a:t>Unpolluted seas.</a:t>
            </a:r>
          </a:p>
          <a:p>
            <a:r>
              <a:t>Beautiful scenery, a temperate climate. </a:t>
            </a:r>
          </a:p>
          <a:p>
            <a:r>
              <a:t>Biodiversity.</a:t>
            </a:r>
          </a:p>
        </p:txBody>
      </p:sp>
    </p:spTree>
    <p:extLst>
      <p:ext uri="{BB962C8B-B14F-4D97-AF65-F5344CB8AC3E}">
        <p14:creationId xmlns:p14="http://schemas.microsoft.com/office/powerpoint/2010/main" val="2152458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t>(1)</a:t>
            </a:r>
          </a:p>
          <a:p>
            <a:endParaRPr/>
          </a:p>
          <a:p>
            <a:r>
              <a:t>You got a whole lecture on this last week!</a:t>
            </a:r>
          </a:p>
          <a:p>
            <a:endParaRPr/>
          </a:p>
          <a:p>
            <a:r>
              <a:t>So as you know, social CBA tots up the costs and benefits to determine whether something is a good idea.</a:t>
            </a:r>
          </a:p>
          <a:p>
            <a:endParaRPr/>
          </a:p>
          <a:p>
            <a:r>
              <a:t>A key point about CBA is that you want to assess</a:t>
            </a:r>
            <a:r>
              <a:rPr b="1"/>
              <a:t> total social </a:t>
            </a:r>
            <a:r>
              <a:t>costs and benefits monetary and otherwise, of something.</a:t>
            </a:r>
          </a:p>
          <a:p>
            <a:endParaRPr/>
          </a:p>
          <a:p>
            <a:pPr>
              <a:defRPr b="1"/>
            </a:pPr>
            <a:r>
              <a:t>So a CBA done by a logging firm and by the World Bank would (one hopes) look very different.</a:t>
            </a:r>
          </a:p>
          <a:p>
            <a:endParaRPr/>
          </a:p>
          <a:p>
            <a:r>
              <a:t>And so, whatever you're applying social CBA to, you </a:t>
            </a:r>
            <a:r>
              <a:rPr b="1"/>
              <a:t>need to attach monetary values to all the impacts</a:t>
            </a:r>
            <a:r>
              <a:t> — positive and negative — including all environmental impacts (as well as educational impacts, public health impacts, and so on) so that they're considered along with and in the same way as the 'ordinary' inputs (labour, capital, materials) and outputs (goods and services).</a:t>
            </a:r>
          </a:p>
          <a:p>
            <a:endParaRPr/>
          </a:p>
          <a:p>
            <a:r>
              <a:t>And so a large part of the work in an environmental CBA is environmental valuation of the non-market costs and benefits.</a:t>
            </a:r>
          </a:p>
        </p:txBody>
      </p:sp>
    </p:spTree>
    <p:extLst>
      <p:ext uri="{BB962C8B-B14F-4D97-AF65-F5344CB8AC3E}">
        <p14:creationId xmlns:p14="http://schemas.microsoft.com/office/powerpoint/2010/main" val="1894079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xfrm>
            <a:off x="3824288" y="9345613"/>
            <a:ext cx="2982912" cy="5318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E37A6CE-8F96-4C0E-A6EC-DD44821D3481}" type="slidenum">
              <a:rPr lang="en-US" altLang="en-US" sz="1200"/>
              <a:pPr eaLnBrk="1" hangingPunct="1"/>
              <a:t>31</a:t>
            </a:fld>
            <a:endParaRPr lang="en-US" altLang="en-US" sz="1200"/>
          </a:p>
        </p:txBody>
      </p:sp>
      <p:sp>
        <p:nvSpPr>
          <p:cNvPr id="22531"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676788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Here’s an example.</a:t>
            </a:r>
          </a:p>
          <a:p>
            <a:endParaRPr/>
          </a:p>
          <a:p>
            <a:r>
              <a:t>On 20 April 2010, an oil rig exploded and caught fire off the coast of Louisiana in the US. Deepwater Horizon.</a:t>
            </a:r>
          </a:p>
          <a:p>
            <a:endParaRPr/>
          </a:p>
          <a:p>
            <a:r>
              <a:t>In the next few months, 750 million litres of oil spilled from the site. By some distance the biggest oil spill there’s ever been.</a:t>
            </a:r>
          </a:p>
          <a:p>
            <a:endParaRPr/>
          </a:p>
          <a:p>
            <a:r>
              <a:t>The scale of the impacts on wildlife in the Gulf of Mexico </a:t>
            </a:r>
            <a:r>
              <a:rPr b="1"/>
              <a:t>still</a:t>
            </a:r>
            <a:r>
              <a:t> isn’t fully known, but will certainly be serious.</a:t>
            </a:r>
          </a:p>
        </p:txBody>
      </p:sp>
    </p:spTree>
    <p:extLst>
      <p:ext uri="{BB962C8B-B14F-4D97-AF65-F5344CB8AC3E}">
        <p14:creationId xmlns:p14="http://schemas.microsoft.com/office/powerpoint/2010/main" val="1527830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t>£1. Would you have paid £1 to stop that happening? (Hands)</a:t>
            </a:r>
          </a:p>
          <a:p>
            <a:endParaRPr/>
          </a:p>
          <a:p>
            <a:r>
              <a:t>Keep your hand up if you’d have paid £5 … £50</a:t>
            </a:r>
          </a:p>
          <a:p>
            <a:endParaRPr/>
          </a:p>
          <a:p>
            <a:r>
              <a:t>So we can argue that the oil spill destroyed at least that much value simply for the people in this room.</a:t>
            </a:r>
          </a:p>
          <a:p>
            <a:endParaRPr/>
          </a:p>
          <a:p>
            <a:r>
              <a:t>Obviously a lower (!) bound on total damage (other people to ask and other aspects to be valued!). And a horrible valuation study for all kinds of reasons… </a:t>
            </a:r>
          </a:p>
        </p:txBody>
      </p:sp>
    </p:spTree>
    <p:extLst>
      <p:ext uri="{BB962C8B-B14F-4D97-AF65-F5344CB8AC3E}">
        <p14:creationId xmlns:p14="http://schemas.microsoft.com/office/powerpoint/2010/main" val="2255372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(4)</a:t>
            </a:r>
          </a:p>
          <a:p>
            <a:endParaRPr/>
          </a:p>
          <a:p>
            <a:r>
              <a:t>…</a:t>
            </a:r>
          </a:p>
          <a:p>
            <a:endParaRPr/>
          </a:p>
          <a:p>
            <a:r>
              <a:t>Thus producers of aggregates compensate society for loss of welfare caused.</a:t>
            </a:r>
          </a:p>
        </p:txBody>
      </p:sp>
    </p:spTree>
    <p:extLst>
      <p:ext uri="{BB962C8B-B14F-4D97-AF65-F5344CB8AC3E}">
        <p14:creationId xmlns:p14="http://schemas.microsoft.com/office/powerpoint/2010/main" val="1482565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t>…</a:t>
            </a:r>
          </a:p>
          <a:p>
            <a:endParaRPr/>
          </a:p>
          <a:p>
            <a:r>
              <a:t>Note that WTA is much higher than WTA. Will discuss this later.</a:t>
            </a:r>
          </a:p>
          <a:p>
            <a:endParaRPr/>
          </a:p>
          <a:p>
            <a:r>
              <a:t>…</a:t>
            </a:r>
          </a:p>
          <a:p>
            <a:endParaRPr/>
          </a:p>
          <a:p>
            <a:r>
              <a:t>But note the distribution issue: most of the externalities are suffered by those near the quarries, but the national tax compensates us all equally.</a:t>
            </a:r>
          </a:p>
        </p:txBody>
      </p:sp>
    </p:spTree>
    <p:extLst>
      <p:ext uri="{BB962C8B-B14F-4D97-AF65-F5344CB8AC3E}">
        <p14:creationId xmlns:p14="http://schemas.microsoft.com/office/powerpoint/2010/main" val="350373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r>
              <a:t>Scholars have in fact been kicking around ideas about value for centuries -- long before the beginnings of economics as a discipline.</a:t>
            </a:r>
          </a:p>
          <a:p>
            <a:r>
              <a:t>... </a:t>
            </a:r>
          </a:p>
          <a:p>
            <a:endParaRPr/>
          </a:p>
          <a:p>
            <a:r>
              <a:t>Aristotle made a distinction between value in use (what something is </a:t>
            </a:r>
            <a:r>
              <a:rPr b="1"/>
              <a:t>worth</a:t>
            </a:r>
            <a:r>
              <a:t>) and value in exchange (or its </a:t>
            </a:r>
            <a:r>
              <a:rPr b="1"/>
              <a:t>price</a:t>
            </a:r>
            <a:r>
              <a:t>).</a:t>
            </a:r>
          </a:p>
        </p:txBody>
      </p:sp>
    </p:spTree>
    <p:extLst>
      <p:ext uri="{BB962C8B-B14F-4D97-AF65-F5344CB8AC3E}">
        <p14:creationId xmlns:p14="http://schemas.microsoft.com/office/powerpoint/2010/main" val="363048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Shape 650"/>
          <p:cNvSpPr>
            <a:spLocks noGrp="1" noRot="1" noChangeAspect="1"/>
          </p:cNvSpPr>
          <p:nvPr>
            <p:ph type="sldImg"/>
          </p:nvPr>
        </p:nvSpPr>
        <p:spPr>
          <a:prstGeom prst="rect">
            <a:avLst/>
          </a:prstGeom>
        </p:spPr>
        <p:txBody>
          <a:bodyPr/>
          <a:lstStyle/>
          <a:p>
            <a:endParaRPr/>
          </a:p>
        </p:txBody>
      </p:sp>
      <p:sp>
        <p:nvSpPr>
          <p:cNvPr id="651" name="Shape 651"/>
          <p:cNvSpPr>
            <a:spLocks noGrp="1"/>
          </p:cNvSpPr>
          <p:nvPr>
            <p:ph type="body" sz="quarter" idx="1"/>
          </p:nvPr>
        </p:nvSpPr>
        <p:spPr>
          <a:prstGeom prst="rect">
            <a:avLst/>
          </a:prstGeom>
        </p:spPr>
        <p:txBody>
          <a:bodyPr/>
          <a:lstStyle/>
          <a:p>
            <a:r>
              <a:t>So: how are you going to stop me?</a:t>
            </a:r>
          </a:p>
          <a:p>
            <a:endParaRPr/>
          </a:p>
          <a:p>
            <a:r>
              <a:t>1. Legislation</a:t>
            </a:r>
          </a:p>
          <a:p>
            <a:endParaRPr/>
          </a:p>
          <a:p>
            <a:r>
              <a:t>Well, possibly. Though, of course, my government might be all for cutting red tape and boosting GDP at any cost (Daly's 'uneconomic growth'). Heck, I might even </a:t>
            </a:r>
            <a:r>
              <a:rPr b="1"/>
              <a:t>be</a:t>
            </a:r>
            <a:r>
              <a:t> the government. </a:t>
            </a:r>
          </a:p>
          <a:p>
            <a:endParaRPr/>
          </a:p>
          <a:p>
            <a:r>
              <a:t>Because many of those component parts of TEV — notably carbon storage — are </a:t>
            </a:r>
            <a:r>
              <a:rPr b="1"/>
              <a:t>global</a:t>
            </a:r>
            <a:r>
              <a:t>. I.e. most of the benefits of conservation are not seen even across the forested nation as a whole.</a:t>
            </a:r>
          </a:p>
          <a:p>
            <a:endParaRPr/>
          </a:p>
          <a:p>
            <a:r>
              <a:t>2. Compensation</a:t>
            </a:r>
          </a:p>
          <a:p>
            <a:endParaRPr/>
          </a:p>
          <a:p>
            <a:r>
              <a:t>Yep. The </a:t>
            </a:r>
            <a:r>
              <a:rPr b="1"/>
              <a:t>economic</a:t>
            </a:r>
            <a:r>
              <a:t> remedy is that the forest's TEV is somehow captured and returned to the party who would otherwise have an incentive to clear it.</a:t>
            </a:r>
          </a:p>
        </p:txBody>
      </p:sp>
    </p:spTree>
    <p:extLst>
      <p:ext uri="{BB962C8B-B14F-4D97-AF65-F5344CB8AC3E}">
        <p14:creationId xmlns:p14="http://schemas.microsoft.com/office/powerpoint/2010/main" val="1741278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Pearce called this demo + capture. The first steps are as discussed just now …</a:t>
            </a:r>
          </a:p>
          <a:p>
            <a:endParaRPr/>
          </a:p>
          <a:p>
            <a:r>
              <a:t>(explain slide) …</a:t>
            </a:r>
          </a:p>
          <a:p>
            <a:endParaRPr/>
          </a:p>
          <a:p>
            <a:r>
              <a:t>How might this work in this case of a rainforest?</a:t>
            </a:r>
          </a:p>
          <a:p>
            <a:endParaRPr/>
          </a:p>
          <a:p>
            <a:r>
              <a:t>Biggest values in carbon storage, so probably concentrate on those.</a:t>
            </a:r>
          </a:p>
          <a:p>
            <a:r>
              <a:t>Individuals or organisations pay the land-owner not to clear the forest.</a:t>
            </a:r>
          </a:p>
          <a:p>
            <a:endParaRPr/>
          </a:p>
          <a:p>
            <a:r>
              <a:t>Might be other options. E.g. sale to pharmaceutical companies (but speculative).</a:t>
            </a:r>
          </a:p>
          <a:p>
            <a:endParaRPr/>
          </a:p>
          <a:p>
            <a:r>
              <a:t>This is a PES scheme, informed by a CBA.</a:t>
            </a:r>
          </a:p>
        </p:txBody>
      </p:sp>
    </p:spTree>
    <p:extLst>
      <p:ext uri="{BB962C8B-B14F-4D97-AF65-F5344CB8AC3E}">
        <p14:creationId xmlns:p14="http://schemas.microsoft.com/office/powerpoint/2010/main" val="939672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a:spLocks noGrp="1" noRot="1" noChangeAspect="1"/>
          </p:cNvSpPr>
          <p:nvPr>
            <p:ph type="sldImg"/>
          </p:nvPr>
        </p:nvSpPr>
        <p:spPr>
          <a:prstGeom prst="rect">
            <a:avLst/>
          </a:prstGeom>
        </p:spPr>
        <p:txBody>
          <a:bodyPr/>
          <a:lstStyle/>
          <a:p>
            <a:endParaRPr/>
          </a:p>
        </p:txBody>
      </p:sp>
      <p:sp>
        <p:nvSpPr>
          <p:cNvPr id="661" name="Shape 661"/>
          <p:cNvSpPr>
            <a:spLocks noGrp="1"/>
          </p:cNvSpPr>
          <p:nvPr>
            <p:ph type="body" sz="quarter" idx="1"/>
          </p:nvPr>
        </p:nvSpPr>
        <p:spPr>
          <a:prstGeom prst="rect">
            <a:avLst/>
          </a:prstGeom>
        </p:spPr>
        <p:txBody>
          <a:bodyPr/>
          <a:lstStyle/>
          <a:p>
            <a:r>
              <a:t>And environmental valuation is crucial to this sort of scheme, because it’s the step where we can demonstrate the economic value of the environment, and thus go head to head with other economic arguments.</a:t>
            </a:r>
          </a:p>
          <a:p>
            <a:endParaRPr/>
          </a:p>
          <a:p>
            <a:r>
              <a:t>So. Q: Why value the environment? A: … </a:t>
            </a:r>
          </a:p>
        </p:txBody>
      </p:sp>
    </p:spTree>
    <p:extLst>
      <p:ext uri="{BB962C8B-B14F-4D97-AF65-F5344CB8AC3E}">
        <p14:creationId xmlns:p14="http://schemas.microsoft.com/office/powerpoint/2010/main" val="3527676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a:spLocks noGrp="1" noRot="1" noChangeAspect="1"/>
          </p:cNvSpPr>
          <p:nvPr>
            <p:ph type="sldImg"/>
          </p:nvPr>
        </p:nvSpPr>
        <p:spPr>
          <a:prstGeom prst="rect">
            <a:avLst/>
          </a:prstGeom>
        </p:spPr>
        <p:txBody>
          <a:bodyPr/>
          <a:lstStyle/>
          <a:p>
            <a:endParaRPr/>
          </a:p>
        </p:txBody>
      </p:sp>
      <p:sp>
        <p:nvSpPr>
          <p:cNvPr id="679" name="Shape 679"/>
          <p:cNvSpPr>
            <a:spLocks noGrp="1"/>
          </p:cNvSpPr>
          <p:nvPr>
            <p:ph type="body" sz="quarter" idx="1"/>
          </p:nvPr>
        </p:nvSpPr>
        <p:spPr>
          <a:prstGeom prst="rect">
            <a:avLst/>
          </a:prstGeom>
        </p:spPr>
        <p:txBody>
          <a:bodyPr/>
          <a:lstStyle/>
          <a:p>
            <a:r>
              <a:t>(2)</a:t>
            </a:r>
          </a:p>
          <a:p>
            <a:endParaRPr/>
          </a:p>
          <a:p>
            <a:r>
              <a:t>Outlined the basics of a PES scheme in our example about forests.</a:t>
            </a:r>
          </a:p>
          <a:p>
            <a:endParaRPr/>
          </a:p>
          <a:p>
            <a:r>
              <a:t>The holder of property rights over an environmental good — generally a farmer or other landowner — is compensated in order to continue the flow of environmental services.</a:t>
            </a:r>
          </a:p>
          <a:p>
            <a:endParaRPr/>
          </a:p>
          <a:p>
            <a:r>
              <a:t>Way of internalizing what would otherwise be an externality. (Application of the Coase theorem from lecture 3 — free market environmental protection).</a:t>
            </a:r>
          </a:p>
        </p:txBody>
      </p:sp>
    </p:spTree>
    <p:extLst>
      <p:ext uri="{BB962C8B-B14F-4D97-AF65-F5344CB8AC3E}">
        <p14:creationId xmlns:p14="http://schemas.microsoft.com/office/powerpoint/2010/main" val="2841920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Shape 684"/>
          <p:cNvSpPr>
            <a:spLocks noGrp="1" noRot="1" noChangeAspect="1"/>
          </p:cNvSpPr>
          <p:nvPr>
            <p:ph type="sldImg"/>
          </p:nvPr>
        </p:nvSpPr>
        <p:spPr>
          <a:prstGeom prst="rect">
            <a:avLst/>
          </a:prstGeom>
        </p:spPr>
        <p:txBody>
          <a:bodyPr/>
          <a:lstStyle/>
          <a:p>
            <a:endParaRPr/>
          </a:p>
        </p:txBody>
      </p:sp>
      <p:sp>
        <p:nvSpPr>
          <p:cNvPr id="685" name="Shape 685"/>
          <p:cNvSpPr>
            <a:spLocks noGrp="1"/>
          </p:cNvSpPr>
          <p:nvPr>
            <p:ph type="body" sz="quarter" idx="1"/>
          </p:nvPr>
        </p:nvSpPr>
        <p:spPr>
          <a:prstGeom prst="rect">
            <a:avLst/>
          </a:prstGeom>
        </p:spPr>
        <p:txBody>
          <a:bodyPr/>
          <a:lstStyle/>
          <a:p>
            <a:r>
              <a:t>In practice there are currently 3 major kinds of PES scheme in the world … </a:t>
            </a:r>
          </a:p>
          <a:p>
            <a:endParaRPr/>
          </a:p>
          <a:p>
            <a:r>
              <a:t>… </a:t>
            </a:r>
          </a:p>
          <a:p>
            <a:endParaRPr/>
          </a:p>
          <a:p>
            <a:r>
              <a:t>Our earlier forest example would probably come under climate and biodiversity. These schemes tend to involve payments from rich countries to poor countries, and are mediated by international organisations (e.g. UN's Global Environment Facility), governments and NGOs. </a:t>
            </a:r>
            <a:r>
              <a:rPr b="1"/>
              <a:t>And they do happen [Guardian piece].</a:t>
            </a:r>
          </a:p>
          <a:p>
            <a:endParaRPr b="1"/>
          </a:p>
          <a:p>
            <a:r>
              <a:t>By contrast, watershed service schemes are generally pretty local. (And along the lines we spoke about in lecture 3, again, in relation to Evil Corp and discharges into a river).</a:t>
            </a:r>
          </a:p>
        </p:txBody>
      </p:sp>
    </p:spTree>
    <p:extLst>
      <p:ext uri="{BB962C8B-B14F-4D97-AF65-F5344CB8AC3E}">
        <p14:creationId xmlns:p14="http://schemas.microsoft.com/office/powerpoint/2010/main" val="2724449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p>
            <a:r>
              <a:t>…</a:t>
            </a:r>
          </a:p>
          <a:p>
            <a:endParaRPr/>
          </a:p>
          <a:p>
            <a:r>
              <a:t>WTA = what they’d otherwise get from their land.</a:t>
            </a:r>
          </a:p>
          <a:p>
            <a:r>
              <a:t>WTP is what we need valuation for.</a:t>
            </a:r>
          </a:p>
        </p:txBody>
      </p:sp>
    </p:spTree>
    <p:extLst>
      <p:ext uri="{BB962C8B-B14F-4D97-AF65-F5344CB8AC3E}">
        <p14:creationId xmlns:p14="http://schemas.microsoft.com/office/powerpoint/2010/main" val="3011194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r>
              <a:t>PES is pretty much literally a protection racket. </a:t>
            </a:r>
          </a:p>
          <a:p>
            <a:endParaRPr/>
          </a:p>
          <a:p>
            <a:r>
              <a:t>It pays for everyone who has a forest to say they’ll cut it down, and then go round the rest of us asking for money not to do so.</a:t>
            </a:r>
          </a:p>
          <a:p>
            <a:endParaRPr/>
          </a:p>
          <a:p>
            <a:r>
              <a:t>But if the beneficiaries are poor and those paying are rich, looks less unpleasant.</a:t>
            </a:r>
          </a:p>
        </p:txBody>
      </p:sp>
    </p:spTree>
    <p:extLst>
      <p:ext uri="{BB962C8B-B14F-4D97-AF65-F5344CB8AC3E}">
        <p14:creationId xmlns:p14="http://schemas.microsoft.com/office/powerpoint/2010/main" val="2407058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(3)</a:t>
            </a:r>
          </a:p>
        </p:txBody>
      </p:sp>
    </p:spTree>
    <p:extLst>
      <p:ext uri="{BB962C8B-B14F-4D97-AF65-F5344CB8AC3E}">
        <p14:creationId xmlns:p14="http://schemas.microsoft.com/office/powerpoint/2010/main" val="3255586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p>
            <a:r>
              <a:t>A famous example of litigation damages is in fact an earlier oil spill, from the tanker Exxon Valdez.</a:t>
            </a:r>
          </a:p>
          <a:p>
            <a:endParaRPr/>
          </a:p>
          <a:p>
            <a:r>
              <a:t>40m litres of crude oil contaminated 2000km of shoreline killing 250,000 seabirds, plus otters, seals, and other species.</a:t>
            </a:r>
          </a:p>
        </p:txBody>
      </p:sp>
    </p:spTree>
    <p:extLst>
      <p:ext uri="{BB962C8B-B14F-4D97-AF65-F5344CB8AC3E}">
        <p14:creationId xmlns:p14="http://schemas.microsoft.com/office/powerpoint/2010/main" val="3001653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r>
              <a:t>At the very least, one would hope that Exxon would be made to compensate all the damage caused by the spill.</a:t>
            </a:r>
          </a:p>
          <a:p>
            <a:endParaRPr/>
          </a:p>
          <a:p>
            <a:r>
              <a:t>Well, how do we assess that?</a:t>
            </a:r>
          </a:p>
          <a:p>
            <a:endParaRPr/>
          </a:p>
          <a:p>
            <a:r>
              <a:t>In terms of lost </a:t>
            </a:r>
            <a:r>
              <a:rPr b="1"/>
              <a:t>use</a:t>
            </a:r>
            <a:r>
              <a:t> values, some of those were pursued in civil suits by those affected. Straghtforward to calculate on basis of lost earnings.</a:t>
            </a:r>
          </a:p>
          <a:p>
            <a:endParaRPr/>
          </a:p>
          <a:p>
            <a:r>
              <a:t>But what about </a:t>
            </a:r>
            <a:r>
              <a:rPr b="1"/>
              <a:t>non-use</a:t>
            </a:r>
            <a:r>
              <a:t> values? … </a:t>
            </a:r>
          </a:p>
          <a:p>
            <a:r>
              <a:t>State of Alaska took Exxon to court to pursue compensation for these.</a:t>
            </a:r>
          </a:p>
          <a:p>
            <a:r>
              <a:t>Similar to valuation exercise earlier! With a more plausible scenario. (More details in SP lecture + seminar).</a:t>
            </a:r>
          </a:p>
          <a:p>
            <a:r>
              <a:t>Excludes a lot of people’s values.</a:t>
            </a:r>
          </a:p>
          <a:p>
            <a:endParaRPr/>
          </a:p>
          <a:p>
            <a:r>
              <a:t>By appealing over and over again, Exxon got away with paying a lot less.</a:t>
            </a:r>
          </a:p>
          <a:p>
            <a:endParaRPr/>
          </a:p>
          <a:p>
            <a:r>
              <a:t>Read about this for the seminar in two weeks.</a:t>
            </a:r>
          </a:p>
        </p:txBody>
      </p:sp>
    </p:spTree>
    <p:extLst>
      <p:ext uri="{BB962C8B-B14F-4D97-AF65-F5344CB8AC3E}">
        <p14:creationId xmlns:p14="http://schemas.microsoft.com/office/powerpoint/2010/main" val="123439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People through the ages have noticed that these aren’t necessarily highly correlated.</a:t>
            </a:r>
          </a:p>
          <a:p>
            <a:endParaRPr/>
          </a:p>
          <a:p>
            <a:r>
              <a:t>This is known as the </a:t>
            </a:r>
            <a:r>
              <a:rPr b="1"/>
              <a:t>water/diamonds paradox</a:t>
            </a:r>
            <a:r>
              <a:t>.</a:t>
            </a:r>
          </a:p>
          <a:p>
            <a:r>
              <a:t>(Water: useful, cheap; diamonds, useless, expensive).</a:t>
            </a:r>
          </a:p>
        </p:txBody>
      </p:sp>
    </p:spTree>
    <p:extLst>
      <p:ext uri="{BB962C8B-B14F-4D97-AF65-F5344CB8AC3E}">
        <p14:creationId xmlns:p14="http://schemas.microsoft.com/office/powerpoint/2010/main" val="1850688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r>
              <a:t>(5)</a:t>
            </a:r>
          </a:p>
          <a:p>
            <a:endParaRPr/>
          </a:p>
          <a:p>
            <a:r>
              <a:t>Valuation to monetise the damage and depletion, and subtract those from your savings or income measures.</a:t>
            </a:r>
          </a:p>
          <a:p>
            <a:endParaRPr/>
          </a:p>
          <a:p>
            <a:r>
              <a:t>Full lecture on this in week 12.</a:t>
            </a:r>
          </a:p>
        </p:txBody>
      </p:sp>
    </p:spTree>
    <p:extLst>
      <p:ext uri="{BB962C8B-B14F-4D97-AF65-F5344CB8AC3E}">
        <p14:creationId xmlns:p14="http://schemas.microsoft.com/office/powerpoint/2010/main" val="8587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Classical, medieval and enlightenment scholars all understood that prices were affected </a:t>
            </a:r>
            <a:r>
              <a:rPr b="1"/>
              <a:t>in the short-term </a:t>
            </a:r>
            <a:r>
              <a:t>by demand and supply.</a:t>
            </a:r>
          </a:p>
        </p:txBody>
      </p:sp>
    </p:spTree>
    <p:extLst>
      <p:ext uri="{BB962C8B-B14F-4D97-AF65-F5344CB8AC3E}">
        <p14:creationId xmlns:p14="http://schemas.microsoft.com/office/powerpoint/2010/main" val="229366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For example, Britain’s William Petty thought </a:t>
            </a:r>
            <a:r>
              <a:rPr b="1"/>
              <a:t>land</a:t>
            </a:r>
            <a:r>
              <a:t> and </a:t>
            </a:r>
            <a:r>
              <a:rPr b="1"/>
              <a:t>labour</a:t>
            </a:r>
            <a:r>
              <a:t> were the key.</a:t>
            </a:r>
          </a:p>
        </p:txBody>
      </p:sp>
    </p:spTree>
    <p:extLst>
      <p:ext uri="{BB962C8B-B14F-4D97-AF65-F5344CB8AC3E}">
        <p14:creationId xmlns:p14="http://schemas.microsoft.com/office/powerpoint/2010/main" val="426392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A century later, the Physiocrats across the Channel in France emphasized </a:t>
            </a:r>
            <a:r>
              <a:rPr b="1"/>
              <a:t>land alone</a:t>
            </a:r>
            <a:r>
              <a:t>. </a:t>
            </a:r>
          </a:p>
          <a:p>
            <a:endParaRPr/>
          </a:p>
          <a:p>
            <a:r>
              <a:t>Quesnay's 'Tableau économique', shown here, was supposed to demonstrate how value circulates through the community from its </a:t>
            </a:r>
            <a:r>
              <a:rPr b="1"/>
              <a:t>origins</a:t>
            </a:r>
            <a:r>
              <a:t> in agriculture. </a:t>
            </a:r>
          </a:p>
        </p:txBody>
      </p:sp>
    </p:spTree>
    <p:extLst>
      <p:ext uri="{BB962C8B-B14F-4D97-AF65-F5344CB8AC3E}">
        <p14:creationId xmlns:p14="http://schemas.microsoft.com/office/powerpoint/2010/main" val="141157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A short time later still, Adam Smith proposed a </a:t>
            </a:r>
            <a:r>
              <a:rPr b="1"/>
              <a:t>pure labour</a:t>
            </a:r>
            <a:r>
              <a:t> theory of value.</a:t>
            </a:r>
          </a:p>
          <a:p>
            <a:endParaRPr/>
          </a:p>
          <a:p>
            <a:r>
              <a:t>… </a:t>
            </a:r>
          </a:p>
          <a:p>
            <a:endParaRPr/>
          </a:p>
          <a:p>
            <a:r>
              <a:t>But Smith only held this out as applying to humans in a prehistoric state of nature.</a:t>
            </a:r>
          </a:p>
        </p:txBody>
      </p:sp>
    </p:spTree>
    <p:extLst>
      <p:ext uri="{BB962C8B-B14F-4D97-AF65-F5344CB8AC3E}">
        <p14:creationId xmlns:p14="http://schemas.microsoft.com/office/powerpoint/2010/main" val="4177014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r>
              <a:t>Ricardo and Marx also took up and developed this idea of a labour theory of value.</a:t>
            </a:r>
          </a:p>
        </p:txBody>
      </p:sp>
    </p:spTree>
    <p:extLst>
      <p:ext uri="{BB962C8B-B14F-4D97-AF65-F5344CB8AC3E}">
        <p14:creationId xmlns:p14="http://schemas.microsoft.com/office/powerpoint/2010/main" val="220231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1596249"/>
            <a:ext cx="11054080" cy="3395698"/>
          </a:xfrm>
        </p:spPr>
        <p:txBody>
          <a:bodyPr anchor="b"/>
          <a:lstStyle>
            <a:lvl1pPr algn="ctr">
              <a:defRPr sz="8533"/>
            </a:lvl1pPr>
          </a:lstStyle>
          <a:p>
            <a:r>
              <a:rPr lang="en-US"/>
              <a:t>Click to edit Master title style</a:t>
            </a:r>
            <a:endParaRPr lang="en-US" dirty="0"/>
          </a:p>
        </p:txBody>
      </p:sp>
      <p:sp>
        <p:nvSpPr>
          <p:cNvPr id="3" name="Subtitle 2"/>
          <p:cNvSpPr>
            <a:spLocks noGrp="1"/>
          </p:cNvSpPr>
          <p:nvPr>
            <p:ph type="subTitle" idx="1"/>
          </p:nvPr>
        </p:nvSpPr>
        <p:spPr>
          <a:xfrm>
            <a:off x="1625600" y="5122898"/>
            <a:ext cx="9753600" cy="2354862"/>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09/10/2019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71524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09/10/2019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36103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1" y="519289"/>
            <a:ext cx="2804160" cy="82657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94081"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09/10/2019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610908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My black mas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lvl1pPr>
          </a:lstStyle>
          <a:p>
            <a:r>
              <a:t>Title Text</a:t>
            </a:r>
          </a:p>
        </p:txBody>
      </p:sp>
      <p:sp>
        <p:nvSpPr>
          <p:cNvPr id="32"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52571984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95228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US" dirty="0"/>
              <a:t>Click to edit Master title style</a:t>
            </a:r>
          </a:p>
        </p:txBody>
      </p:sp>
      <p:sp>
        <p:nvSpPr>
          <p:cNvPr id="3" name="Content Placeholder 2"/>
          <p:cNvSpPr>
            <a:spLocks noGrp="1"/>
          </p:cNvSpPr>
          <p:nvPr>
            <p:ph idx="1"/>
          </p:nvPr>
        </p:nvSpPr>
        <p:spPr/>
        <p:txBody>
          <a:bodyPr/>
          <a:lstStyle>
            <a:lvl1pPr>
              <a:defRPr sz="4400"/>
            </a:lvl1pPr>
            <a:lvl2pPr>
              <a:defRPr sz="3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7D055F-53E3-4AE7-8739-34ED5FD6A503}" type="datetimeFigureOut">
              <a:rPr lang="en-GB" smtClean="0"/>
              <a:t>09/10/2019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3882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9"/>
            <a:ext cx="11216640" cy="4057226"/>
          </a:xfrm>
        </p:spPr>
        <p:txBody>
          <a:bodyPr anchor="b"/>
          <a:lstStyle>
            <a:lvl1pPr>
              <a:defRPr sz="8533"/>
            </a:lvl1pPr>
          </a:lstStyle>
          <a:p>
            <a:r>
              <a:rPr lang="en-US"/>
              <a:t>Click to edit Master title style</a:t>
            </a:r>
            <a:endParaRPr lang="en-US" dirty="0"/>
          </a:p>
        </p:txBody>
      </p:sp>
      <p:sp>
        <p:nvSpPr>
          <p:cNvPr id="3" name="Text Placeholder 2"/>
          <p:cNvSpPr>
            <a:spLocks noGrp="1"/>
          </p:cNvSpPr>
          <p:nvPr>
            <p:ph type="body" idx="1"/>
          </p:nvPr>
        </p:nvSpPr>
        <p:spPr>
          <a:xfrm>
            <a:off x="887307" y="6527239"/>
            <a:ext cx="11216640" cy="2133599"/>
          </a:xfrm>
        </p:spPr>
        <p:txBody>
          <a:bodyPr/>
          <a:lstStyle>
            <a:lvl1pPr marL="0" indent="0">
              <a:buNone/>
              <a:defRPr sz="3413">
                <a:solidFill>
                  <a:schemeClr val="tx1"/>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7D055F-53E3-4AE7-8739-34ED5FD6A503}" type="datetimeFigureOut">
              <a:rPr lang="en-GB" smtClean="0"/>
              <a:t>09/10/2019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34802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D055F-53E3-4AE7-8739-34ED5FD6A503}" type="datetimeFigureOut">
              <a:rPr lang="en-GB" smtClean="0"/>
              <a:t>09/10/2019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505449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1"/>
            <a:ext cx="11216640" cy="18852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83681" y="2390987"/>
            <a:ext cx="5528734"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583681"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D055F-53E3-4AE7-8739-34ED5FD6A503}" type="datetimeFigureOut">
              <a:rPr lang="en-GB" smtClean="0"/>
              <a:t>09/10/2019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56998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D055F-53E3-4AE7-8739-34ED5FD6A503}" type="datetimeFigureOut">
              <a:rPr lang="en-GB" smtClean="0"/>
              <a:t>09/10/2019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55665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D055F-53E3-4AE7-8739-34ED5FD6A503}" type="datetimeFigureOut">
              <a:rPr lang="en-GB" smtClean="0"/>
              <a:t>09/10/2019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029049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a:t>Click to edit Master title style</a:t>
            </a:r>
            <a:endParaRPr lang="en-US" dirty="0"/>
          </a:p>
        </p:txBody>
      </p:sp>
      <p:sp>
        <p:nvSpPr>
          <p:cNvPr id="3" name="Content Placeholder 2"/>
          <p:cNvSpPr>
            <a:spLocks noGrp="1"/>
          </p:cNvSpPr>
          <p:nvPr>
            <p:ph idx="1"/>
          </p:nvPr>
        </p:nvSpPr>
        <p:spPr>
          <a:xfrm>
            <a:off x="5528734" y="1404340"/>
            <a:ext cx="6583680" cy="6931378"/>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757D055F-53E3-4AE7-8739-34ED5FD6A503}" type="datetimeFigureOut">
              <a:rPr lang="en-GB" smtClean="0"/>
              <a:t>09/10/2019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17147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5528734" y="1404340"/>
            <a:ext cx="6583680" cy="6931378"/>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757D055F-53E3-4AE7-8739-34ED5FD6A503}" type="datetimeFigureOut">
              <a:rPr lang="en-GB" smtClean="0"/>
              <a:t>09/10/2019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3435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1"/>
            <a:ext cx="11216640" cy="18852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080" y="9040144"/>
            <a:ext cx="2926080"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757D055F-53E3-4AE7-8739-34ED5FD6A503}" type="datetimeFigureOut">
              <a:rPr lang="en-GB" smtClean="0"/>
              <a:t>09/10/2019</a:t>
            </a:fld>
            <a:endParaRPr lang="en-GB"/>
          </a:p>
        </p:txBody>
      </p:sp>
      <p:sp>
        <p:nvSpPr>
          <p:cNvPr id="5" name="Footer Placeholder 4"/>
          <p:cNvSpPr>
            <a:spLocks noGrp="1"/>
          </p:cNvSpPr>
          <p:nvPr>
            <p:ph type="ftr" sz="quarter" idx="3"/>
          </p:nvPr>
        </p:nvSpPr>
        <p:spPr>
          <a:xfrm>
            <a:off x="4307840" y="9040144"/>
            <a:ext cx="4389120"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184640" y="9040144"/>
            <a:ext cx="2926080"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13606663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defTabSz="1300460"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p:txBody>
          <a:bodyPr/>
          <a:lstStyle/>
          <a:p>
            <a:pPr eaLnBrk="1" hangingPunct="1"/>
            <a:r>
              <a:rPr lang="de-DE" dirty="0">
                <a:latin typeface="Candara" panose="020E0502030303020204" pitchFamily="34" charset="0"/>
              </a:rPr>
              <a:t>What is value?</a:t>
            </a:r>
          </a:p>
          <a:p>
            <a:pPr eaLnBrk="1" hangingPunct="1"/>
            <a:r>
              <a:rPr lang="en-GB" dirty="0">
                <a:latin typeface="Candara" panose="020E0502030303020204" pitchFamily="34" charset="0"/>
              </a:rPr>
              <a:t>Types of value</a:t>
            </a:r>
          </a:p>
          <a:p>
            <a:pPr eaLnBrk="1" hangingPunct="1"/>
            <a:r>
              <a:rPr lang="en-GB" dirty="0">
                <a:latin typeface="Candara" panose="020E0502030303020204" pitchFamily="34" charset="0"/>
              </a:rPr>
              <a:t>Applications of monetary valuation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Quesnay_Tableau.jpg" descr="Quesnay_Tableau.jpg"/>
          <p:cNvPicPr>
            <a:picLocks noChangeAspect="1"/>
          </p:cNvPicPr>
          <p:nvPr/>
        </p:nvPicPr>
        <p:blipFill>
          <a:blip r:embed="rId3"/>
          <a:stretch>
            <a:fillRect/>
          </a:stretch>
        </p:blipFill>
        <p:spPr>
          <a:xfrm>
            <a:off x="1295462" y="964488"/>
            <a:ext cx="5918201" cy="9945524"/>
          </a:xfrm>
          <a:prstGeom prst="rect">
            <a:avLst/>
          </a:prstGeom>
          <a:ln w="12700">
            <a:miter lim="400000"/>
          </a:ln>
        </p:spPr>
      </p:pic>
      <p:pic>
        <p:nvPicPr>
          <p:cNvPr id="358" name="Quesnay.jpg" descr="Quesnay.jpg"/>
          <p:cNvPicPr>
            <a:picLocks noChangeAspect="1"/>
          </p:cNvPicPr>
          <p:nvPr/>
        </p:nvPicPr>
        <p:blipFill>
          <a:blip r:embed="rId4"/>
          <a:stretch>
            <a:fillRect/>
          </a:stretch>
        </p:blipFill>
        <p:spPr>
          <a:xfrm>
            <a:off x="7581900" y="965200"/>
            <a:ext cx="2032000" cy="2311400"/>
          </a:xfrm>
          <a:prstGeom prst="rect">
            <a:avLst/>
          </a:prstGeom>
          <a:ln w="12700">
            <a:solidFill>
              <a:srgbClr val="FFFFFF"/>
            </a:solidFill>
            <a:miter lim="400000"/>
          </a:ln>
        </p:spPr>
      </p:pic>
      <p:sp>
        <p:nvSpPr>
          <p:cNvPr id="359" name="Quesnay emphasizes land"/>
          <p:cNvSpPr txBox="1"/>
          <p:nvPr/>
        </p:nvSpPr>
        <p:spPr>
          <a:xfrm>
            <a:off x="7581900" y="3460750"/>
            <a:ext cx="4127500" cy="520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lnSpc>
                <a:spcPct val="80000"/>
              </a:lnSpc>
              <a:defRPr sz="6400" b="1">
                <a:latin typeface="+mn-lt"/>
                <a:ea typeface="+mn-ea"/>
                <a:cs typeface="+mn-cs"/>
                <a:sym typeface="Myriad Pro"/>
              </a:defRPr>
            </a:pPr>
            <a:r>
              <a:rPr dirty="0"/>
              <a:t>Quesnay</a:t>
            </a:r>
            <a:br>
              <a:rPr dirty="0"/>
            </a:br>
            <a:r>
              <a:rPr b="0" dirty="0"/>
              <a:t>emphasizes land</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If among a nation of hunters, for example, it usually costs twice the labour to kill a beaver which it does to kill a deer, one beaver should naturally exchange for or be worth two deer.”  — Adam Smith"/>
          <p:cNvSpPr txBox="1">
            <a:spLocks noGrp="1"/>
          </p:cNvSpPr>
          <p:nvPr>
            <p:ph type="title"/>
          </p:nvPr>
        </p:nvSpPr>
        <p:spPr>
          <a:prstGeom prst="rect">
            <a:avLst/>
          </a:prstGeom>
        </p:spPr>
        <p:txBody>
          <a:bodyPr>
            <a:normAutofit fontScale="90000"/>
          </a:bodyPr>
          <a:lstStyle/>
          <a:p>
            <a:pPr algn="l" defTabSz="479044">
              <a:defRPr sz="6560" b="0"/>
            </a:pPr>
            <a:r>
              <a:rPr dirty="0" smtClean="0"/>
              <a:t>“</a:t>
            </a:r>
            <a:r>
              <a:rPr lang="en-GB" dirty="0" smtClean="0"/>
              <a:t>If among a nation of hunters, for example, it usually costs twice the labour to kill a beaver which it does to kill a deer, one beaver should naturally exchange for or be worth two deer.”</a:t>
            </a:r>
          </a:p>
          <a:p>
            <a:pPr algn="l" defTabSz="479044">
              <a:defRPr sz="6560" b="0"/>
            </a:pPr>
            <a:endParaRPr dirty="0"/>
          </a:p>
          <a:p>
            <a:pPr algn="l" defTabSz="479044">
              <a:defRPr sz="6560" b="0"/>
            </a:pPr>
            <a:r>
              <a:rPr dirty="0"/>
              <a:t>—</a:t>
            </a:r>
            <a:r>
              <a:rPr b="1" dirty="0"/>
              <a:t> Adam Smith</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5388" y="6136105"/>
            <a:ext cx="2358679" cy="3520199"/>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 name="26031.jpg" descr="26031.jpg"/>
          <p:cNvPicPr>
            <a:picLocks noChangeAspect="1"/>
          </p:cNvPicPr>
          <p:nvPr/>
        </p:nvPicPr>
        <p:blipFill>
          <a:blip r:embed="rId3"/>
          <a:srcRect l="13571" r="9761"/>
          <a:stretch>
            <a:fillRect/>
          </a:stretch>
        </p:blipFill>
        <p:spPr>
          <a:xfrm>
            <a:off x="9378950" y="2622550"/>
            <a:ext cx="3302000" cy="3701932"/>
          </a:xfrm>
          <a:prstGeom prst="rect">
            <a:avLst/>
          </a:prstGeom>
          <a:ln w="12700">
            <a:solidFill>
              <a:srgbClr val="FFFFFF"/>
            </a:solidFill>
            <a:miter lim="400000"/>
          </a:ln>
        </p:spPr>
      </p:pic>
      <p:pic>
        <p:nvPicPr>
          <p:cNvPr id="368" name="david-ricardo-1772-1823-granger.jpg" descr="david-ricardo-1772-1823-granger.jpg"/>
          <p:cNvPicPr>
            <a:picLocks noChangeAspect="1"/>
          </p:cNvPicPr>
          <p:nvPr/>
        </p:nvPicPr>
        <p:blipFill>
          <a:blip r:embed="rId4"/>
          <a:srcRect l="18028" t="7075" r="24088" b="39949"/>
          <a:stretch>
            <a:fillRect/>
          </a:stretch>
        </p:blipFill>
        <p:spPr>
          <a:xfrm>
            <a:off x="5048250" y="2622550"/>
            <a:ext cx="3543300" cy="3708400"/>
          </a:xfrm>
          <a:prstGeom prst="rect">
            <a:avLst/>
          </a:prstGeom>
          <a:ln w="12700">
            <a:solidFill>
              <a:srgbClr val="FFFFFF"/>
            </a:solidFill>
            <a:miter lim="400000"/>
          </a:ln>
        </p:spPr>
      </p:pic>
      <p:sp>
        <p:nvSpPr>
          <p:cNvPr id="369" name="Marx"/>
          <p:cNvSpPr txBox="1"/>
          <p:nvPr/>
        </p:nvSpPr>
        <p:spPr>
          <a:xfrm>
            <a:off x="10153650" y="6324482"/>
            <a:ext cx="33147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sz="4800" dirty="0"/>
              <a:t>Marx</a:t>
            </a:r>
          </a:p>
        </p:txBody>
      </p:sp>
      <p:sp>
        <p:nvSpPr>
          <p:cNvPr id="370" name="Ricardo"/>
          <p:cNvSpPr txBox="1"/>
          <p:nvPr/>
        </p:nvSpPr>
        <p:spPr>
          <a:xfrm>
            <a:off x="5734052" y="6321248"/>
            <a:ext cx="41275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sz="4800" dirty="0"/>
              <a:t>Ricardo</a:t>
            </a:r>
            <a:endParaRPr dirty="0"/>
          </a:p>
        </p:txBody>
      </p:sp>
      <p:pic>
        <p:nvPicPr>
          <p:cNvPr id="3" name="Picture 2" descr="A person looking at the camera&#10;&#10;Description automatically generated">
            <a:extLst>
              <a:ext uri="{FF2B5EF4-FFF2-40B4-BE49-F238E27FC236}">
                <a16:creationId xmlns="" xmlns:a16="http://schemas.microsoft.com/office/drawing/2014/main" id="{7B090B00-6BBC-4F4E-97B6-FA39E6270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49" y="2622550"/>
            <a:ext cx="3084943" cy="3701932"/>
          </a:xfrm>
          <a:prstGeom prst="rect">
            <a:avLst/>
          </a:prstGeom>
        </p:spPr>
      </p:pic>
      <p:sp>
        <p:nvSpPr>
          <p:cNvPr id="8" name="Ricardo">
            <a:extLst>
              <a:ext uri="{FF2B5EF4-FFF2-40B4-BE49-F238E27FC236}">
                <a16:creationId xmlns="" xmlns:a16="http://schemas.microsoft.com/office/drawing/2014/main" id="{2DB093ED-536E-4C7D-941D-AA84B5724034}"/>
              </a:ext>
            </a:extLst>
          </p:cNvPr>
          <p:cNvSpPr txBox="1"/>
          <p:nvPr/>
        </p:nvSpPr>
        <p:spPr>
          <a:xfrm>
            <a:off x="952500" y="6324482"/>
            <a:ext cx="41275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lang="en-GB" sz="4400" dirty="0"/>
              <a:t>Ibn </a:t>
            </a:r>
            <a:r>
              <a:rPr lang="en-GB" sz="4800" dirty="0"/>
              <a:t>Khaldun</a:t>
            </a:r>
            <a:endParaRPr sz="4400"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1280px-Giant_prominence_on_the_sun_erupted.jpg" descr="1280px-Giant_prominence_on_the_sun_erupted.jpg"/>
          <p:cNvPicPr>
            <a:picLocks noChangeAspect="1"/>
          </p:cNvPicPr>
          <p:nvPr/>
        </p:nvPicPr>
        <p:blipFill>
          <a:blip r:embed="rId3"/>
          <a:stretch>
            <a:fillRect/>
          </a:stretch>
        </p:blipFill>
        <p:spPr>
          <a:xfrm>
            <a:off x="-877711" y="15240"/>
            <a:ext cx="17339733" cy="9753601"/>
          </a:xfrm>
          <a:prstGeom prst="rect">
            <a:avLst/>
          </a:prstGeom>
          <a:ln w="12700">
            <a:miter lim="400000"/>
          </a:ln>
        </p:spPr>
      </p:pic>
      <p:sp>
        <p:nvSpPr>
          <p:cNvPr id="375" name="Embodied energy theories of value e.g. Georgescu-Roegen, Costanza, Odum"/>
          <p:cNvSpPr txBox="1">
            <a:spLocks noGrp="1"/>
          </p:cNvSpPr>
          <p:nvPr>
            <p:ph type="title"/>
          </p:nvPr>
        </p:nvSpPr>
        <p:spPr>
          <a:xfrm>
            <a:off x="1295400" y="6934200"/>
            <a:ext cx="12468726" cy="1841500"/>
          </a:xfrm>
          <a:prstGeom prst="rect">
            <a:avLst/>
          </a:prstGeom>
        </p:spPr>
        <p:txBody>
          <a:bodyPr anchor="b">
            <a:noAutofit/>
          </a:bodyPr>
          <a:lstStyle/>
          <a:p>
            <a:pPr algn="l" defTabSz="368045">
              <a:defRPr sz="5040"/>
            </a:pPr>
            <a:r>
              <a:rPr sz="5400" dirty="0">
                <a:solidFill>
                  <a:schemeClr val="bg1"/>
                </a:solidFill>
              </a:rPr>
              <a:t>Embodied energy theories of value</a:t>
            </a:r>
          </a:p>
          <a:p>
            <a:pPr algn="l" defTabSz="368045">
              <a:defRPr sz="5040" b="0"/>
            </a:pPr>
            <a:r>
              <a:rPr sz="5400" dirty="0">
                <a:solidFill>
                  <a:schemeClr val="bg1"/>
                </a:solidFill>
              </a:rPr>
              <a:t>e.g. Georgescu-</a:t>
            </a:r>
            <a:r>
              <a:rPr sz="5400" dirty="0" err="1">
                <a:solidFill>
                  <a:schemeClr val="bg1"/>
                </a:solidFill>
              </a:rPr>
              <a:t>Roegen</a:t>
            </a:r>
            <a:r>
              <a:rPr sz="5400" dirty="0">
                <a:solidFill>
                  <a:schemeClr val="bg1"/>
                </a:solidFill>
              </a:rPr>
              <a:t>, Costanza, </a:t>
            </a:r>
            <a:r>
              <a:rPr sz="5400" dirty="0" err="1">
                <a:solidFill>
                  <a:schemeClr val="bg1"/>
                </a:solidFill>
              </a:rPr>
              <a:t>Odum</a:t>
            </a:r>
            <a:endParaRPr sz="5400" dirty="0">
              <a:solidFill>
                <a:schemeClr val="bg1"/>
              </a:solidFill>
            </a:endParaRPr>
          </a:p>
        </p:txBody>
      </p:sp>
      <p:sp>
        <p:nvSpPr>
          <p:cNvPr id="376" name="Photo: NASA Solar Dynamics Observatory/AIA/Goddard Space Flight Center"/>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b="1">
                <a:latin typeface="+mn-lt"/>
                <a:ea typeface="+mn-ea"/>
                <a:cs typeface="+mn-cs"/>
                <a:sym typeface="Myriad Pro"/>
              </a:defRPr>
            </a:lvl1pPr>
          </a:lstStyle>
          <a:p>
            <a:r>
              <a:t>Photo: NASA Solar Dynamics Observatory/AIA/Goddard Space Flight Center</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 xmlns:a16="http://schemas.microsoft.com/office/drawing/2014/main" id="{D33B35D9-C4C5-48E1-A07F-8310D651A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07"/>
            <a:ext cx="6502400" cy="4817734"/>
          </a:xfrm>
          <a:prstGeom prst="rect">
            <a:avLst/>
          </a:prstGeom>
        </p:spPr>
      </p:pic>
      <p:pic>
        <p:nvPicPr>
          <p:cNvPr id="5" name="Picture 4" descr="A picture containing text, map&#10;&#10;Description automatically generated">
            <a:extLst>
              <a:ext uri="{FF2B5EF4-FFF2-40B4-BE49-F238E27FC236}">
                <a16:creationId xmlns="" xmlns:a16="http://schemas.microsoft.com/office/drawing/2014/main" id="{1FB48423-B4E6-4088-B40B-E48B04AFB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2880" y="15240"/>
            <a:ext cx="6446520" cy="6446520"/>
          </a:xfrm>
          <a:prstGeom prst="rect">
            <a:avLst/>
          </a:prstGeom>
        </p:spPr>
      </p:pic>
      <p:sp>
        <p:nvSpPr>
          <p:cNvPr id="6" name="TextBox 5">
            <a:extLst>
              <a:ext uri="{FF2B5EF4-FFF2-40B4-BE49-F238E27FC236}">
                <a16:creationId xmlns="" xmlns:a16="http://schemas.microsoft.com/office/drawing/2014/main" id="{4CEA877C-E62A-49C7-8CA0-E27A2D1ADB40}"/>
              </a:ext>
            </a:extLst>
          </p:cNvPr>
          <p:cNvSpPr txBox="1"/>
          <p:nvPr/>
        </p:nvSpPr>
        <p:spPr>
          <a:xfrm>
            <a:off x="579120" y="6474684"/>
            <a:ext cx="12146467" cy="584775"/>
          </a:xfrm>
          <a:prstGeom prst="rect">
            <a:avLst/>
          </a:prstGeom>
          <a:noFill/>
        </p:spPr>
        <p:txBody>
          <a:bodyPr wrap="none" rtlCol="0">
            <a:spAutoFit/>
          </a:bodyPr>
          <a:lstStyle/>
          <a:p>
            <a:r>
              <a:rPr lang="en-GB" sz="3200" dirty="0"/>
              <a:t>Rees and </a:t>
            </a:r>
            <a:r>
              <a:rPr lang="en-GB" sz="3200" dirty="0" err="1"/>
              <a:t>Wackernagel</a:t>
            </a:r>
            <a:r>
              <a:rPr lang="en-GB" sz="3200" dirty="0"/>
              <a:t> return to the Physiocrats’ land theory of value</a:t>
            </a:r>
          </a:p>
        </p:txBody>
      </p:sp>
      <p:pic>
        <p:nvPicPr>
          <p:cNvPr id="8" name="Picture 7" descr="A person wearing glasses and smiling at the camera&#10;&#10;Description automatically generated">
            <a:extLst>
              <a:ext uri="{FF2B5EF4-FFF2-40B4-BE49-F238E27FC236}">
                <a16:creationId xmlns="" xmlns:a16="http://schemas.microsoft.com/office/drawing/2014/main" id="{C116BD6A-E47E-4A43-8C0C-F4F8B2557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69" y="7059458"/>
            <a:ext cx="1656574" cy="2479900"/>
          </a:xfrm>
          <a:prstGeom prst="rect">
            <a:avLst/>
          </a:prstGeom>
        </p:spPr>
      </p:pic>
      <p:pic>
        <p:nvPicPr>
          <p:cNvPr id="10" name="Picture 9" descr="A person wearing a blue shirt&#10;&#10;Description automatically generated">
            <a:extLst>
              <a:ext uri="{FF2B5EF4-FFF2-40B4-BE49-F238E27FC236}">
                <a16:creationId xmlns="" xmlns:a16="http://schemas.microsoft.com/office/drawing/2014/main" id="{6F4F47CD-A16E-499A-AD14-F235FBC93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665" y="7072383"/>
            <a:ext cx="1847850" cy="2466975"/>
          </a:xfrm>
          <a:prstGeom prst="rect">
            <a:avLst/>
          </a:prstGeom>
        </p:spPr>
      </p:pic>
    </p:spTree>
    <p:extLst>
      <p:ext uri="{BB962C8B-B14F-4D97-AF65-F5344CB8AC3E}">
        <p14:creationId xmlns:p14="http://schemas.microsoft.com/office/powerpoint/2010/main" val="1081707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8D0D16-A310-4941-91A7-9CF722209192}"/>
              </a:ext>
            </a:extLst>
          </p:cNvPr>
          <p:cNvSpPr>
            <a:spLocks noGrp="1"/>
          </p:cNvSpPr>
          <p:nvPr>
            <p:ph type="title"/>
          </p:nvPr>
        </p:nvSpPr>
        <p:spPr/>
        <p:txBody>
          <a:bodyPr/>
          <a:lstStyle/>
          <a:p>
            <a:r>
              <a:rPr lang="en-GB" dirty="0"/>
              <a:t>Values in history</a:t>
            </a:r>
          </a:p>
        </p:txBody>
      </p:sp>
      <p:sp>
        <p:nvSpPr>
          <p:cNvPr id="3" name="Content Placeholder 2">
            <a:extLst>
              <a:ext uri="{FF2B5EF4-FFF2-40B4-BE49-F238E27FC236}">
                <a16:creationId xmlns="" xmlns:a16="http://schemas.microsoft.com/office/drawing/2014/main" id="{81ADB421-3203-484F-8CEC-C2813E86B3B9}"/>
              </a:ext>
            </a:extLst>
          </p:cNvPr>
          <p:cNvSpPr>
            <a:spLocks noGrp="1"/>
          </p:cNvSpPr>
          <p:nvPr>
            <p:ph idx="1"/>
          </p:nvPr>
        </p:nvSpPr>
        <p:spPr>
          <a:xfrm>
            <a:off x="894080" y="2061636"/>
            <a:ext cx="11216640" cy="6587064"/>
          </a:xfrm>
        </p:spPr>
        <p:txBody>
          <a:bodyPr>
            <a:normAutofit/>
          </a:bodyPr>
          <a:lstStyle/>
          <a:p>
            <a:r>
              <a:rPr lang="en-GB" dirty="0"/>
              <a:t>Values are set by</a:t>
            </a:r>
          </a:p>
          <a:p>
            <a:pPr lvl="1"/>
            <a:r>
              <a:rPr lang="en-GB" dirty="0"/>
              <a:t>Ethical considerations</a:t>
            </a:r>
          </a:p>
          <a:p>
            <a:pPr lvl="1"/>
            <a:r>
              <a:rPr lang="en-GB" dirty="0"/>
              <a:t>Religious considerations</a:t>
            </a:r>
          </a:p>
          <a:p>
            <a:pPr lvl="1"/>
            <a:r>
              <a:rPr lang="en-GB" dirty="0"/>
              <a:t>Land</a:t>
            </a:r>
          </a:p>
          <a:p>
            <a:pPr lvl="1"/>
            <a:r>
              <a:rPr lang="en-GB" dirty="0"/>
              <a:t>Labour</a:t>
            </a:r>
          </a:p>
          <a:p>
            <a:pPr lvl="1"/>
            <a:r>
              <a:rPr lang="en-GB" dirty="0"/>
              <a:t>Energy</a:t>
            </a:r>
          </a:p>
          <a:p>
            <a:r>
              <a:rPr lang="en-GB" dirty="0"/>
              <a:t>There is an absolute yardstick that determines how values should be</a:t>
            </a:r>
          </a:p>
          <a:p>
            <a:r>
              <a:rPr lang="en-GB" dirty="0"/>
              <a:t>If prices deviate from marginal values, that is because the market is </a:t>
            </a:r>
            <a:r>
              <a:rPr lang="en-GB" i="1" dirty="0"/>
              <a:t>im</a:t>
            </a:r>
            <a:r>
              <a:rPr lang="en-GB" dirty="0"/>
              <a:t>moral</a:t>
            </a:r>
          </a:p>
        </p:txBody>
      </p:sp>
    </p:spTree>
    <p:extLst>
      <p:ext uri="{BB962C8B-B14F-4D97-AF65-F5344CB8AC3E}">
        <p14:creationId xmlns:p14="http://schemas.microsoft.com/office/powerpoint/2010/main" val="3292924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66987" y="0"/>
            <a:ext cx="11054080" cy="1625600"/>
          </a:xfrm>
        </p:spPr>
        <p:txBody>
          <a:bodyPr/>
          <a:lstStyle/>
          <a:p>
            <a:r>
              <a:rPr lang="de-DE" sz="5120" dirty="0">
                <a:latin typeface="Candara" panose="020E0502030303020204" pitchFamily="34" charset="0"/>
              </a:rPr>
              <a:t>Neo-Classical Revolution</a:t>
            </a:r>
            <a:endParaRPr lang="en-GB" sz="5120" dirty="0">
              <a:latin typeface="Candara" panose="020E0502030303020204" pitchFamily="34" charset="0"/>
            </a:endParaRPr>
          </a:p>
        </p:txBody>
      </p:sp>
      <p:sp>
        <p:nvSpPr>
          <p:cNvPr id="11267" name="Rectangle 3"/>
          <p:cNvSpPr>
            <a:spLocks noGrp="1" noChangeArrowheads="1"/>
          </p:cNvSpPr>
          <p:nvPr>
            <p:ph type="body" idx="1"/>
          </p:nvPr>
        </p:nvSpPr>
        <p:spPr>
          <a:xfrm>
            <a:off x="975360" y="1625600"/>
            <a:ext cx="9536853" cy="7674274"/>
          </a:xfrm>
        </p:spPr>
        <p:txBody>
          <a:bodyPr>
            <a:normAutofit/>
          </a:bodyPr>
          <a:lstStyle/>
          <a:p>
            <a:r>
              <a:rPr lang="en-GB" altLang="en-US" sz="3982" dirty="0">
                <a:latin typeface="+mj-lt"/>
                <a:sym typeface="Euclid Symbol" pitchFamily="18" charset="2"/>
              </a:rPr>
              <a:t>Value is relative, value measures demand versus supply, value is based on consumption and production</a:t>
            </a:r>
          </a:p>
          <a:p>
            <a:r>
              <a:rPr lang="en-GB" altLang="en-US" sz="4213" dirty="0">
                <a:sym typeface="Euclid Symbol" pitchFamily="18" charset="2"/>
              </a:rPr>
              <a:t>Consumer sovereignty</a:t>
            </a:r>
          </a:p>
          <a:p>
            <a:pPr lvl="1"/>
            <a:r>
              <a:rPr lang="en-GB" altLang="en-US" sz="3413" dirty="0">
                <a:sym typeface="Euclid Symbol" pitchFamily="18" charset="2"/>
              </a:rPr>
              <a:t>We take utility functions as </a:t>
            </a:r>
            <a:r>
              <a:rPr lang="en-GB" altLang="en-US" sz="3413" dirty="0" smtClean="0">
                <a:sym typeface="Euclid Symbol" pitchFamily="18" charset="2"/>
              </a:rPr>
              <a:t>given</a:t>
            </a:r>
          </a:p>
          <a:p>
            <a:pPr lvl="1"/>
            <a:r>
              <a:rPr lang="en-GB" altLang="en-US" sz="3413" dirty="0" smtClean="0">
                <a:sym typeface="Euclid Symbol" pitchFamily="18" charset="2"/>
              </a:rPr>
              <a:t>Knowable up to an affine transformation</a:t>
            </a:r>
            <a:endParaRPr lang="en-GB" altLang="en-US" sz="3413" dirty="0">
              <a:sym typeface="Euclid Symbol" pitchFamily="18" charset="2"/>
            </a:endParaRPr>
          </a:p>
          <a:p>
            <a:pPr lvl="1"/>
            <a:r>
              <a:rPr lang="en-GB" altLang="en-US" sz="3413" dirty="0">
                <a:latin typeface="+mj-lt"/>
                <a:sym typeface="Euclid Symbol" pitchFamily="18" charset="2"/>
              </a:rPr>
              <a:t>Market is </a:t>
            </a:r>
            <a:r>
              <a:rPr lang="en-GB" altLang="en-US" sz="3413" i="1" dirty="0">
                <a:latin typeface="+mj-lt"/>
                <a:sym typeface="Euclid Symbol" pitchFamily="18" charset="2"/>
              </a:rPr>
              <a:t>a</a:t>
            </a:r>
            <a:r>
              <a:rPr lang="en-GB" altLang="en-US" sz="3413" dirty="0">
                <a:latin typeface="+mj-lt"/>
                <a:sym typeface="Euclid Symbol" pitchFamily="18" charset="2"/>
              </a:rPr>
              <a:t>moral</a:t>
            </a:r>
            <a:endParaRPr lang="en-GB" altLang="en-US" sz="3982" dirty="0">
              <a:latin typeface="+mj-lt"/>
              <a:sym typeface="Euclid Symbol" pitchFamily="18" charset="2"/>
            </a:endParaRPr>
          </a:p>
          <a:p>
            <a:r>
              <a:rPr lang="en-GB" altLang="en-US" sz="3982" dirty="0">
                <a:latin typeface="+mj-lt"/>
                <a:sym typeface="Euclid Symbol" pitchFamily="18" charset="2"/>
              </a:rPr>
              <a:t>Values depend on context</a:t>
            </a:r>
          </a:p>
          <a:p>
            <a:pPr lvl="1"/>
            <a:r>
              <a:rPr lang="en-GB" altLang="en-US" sz="3413" dirty="0">
                <a:latin typeface="+mj-lt"/>
                <a:sym typeface="Euclid Symbol" pitchFamily="18" charset="2"/>
              </a:rPr>
              <a:t>Supply, demand</a:t>
            </a:r>
          </a:p>
          <a:p>
            <a:pPr lvl="1"/>
            <a:r>
              <a:rPr lang="en-GB" altLang="en-US" sz="3413" dirty="0">
                <a:latin typeface="+mj-lt"/>
                <a:sym typeface="Euclid Symbol" pitchFamily="18" charset="2"/>
              </a:rPr>
              <a:t>Uncertainty: Something that is uncertain is worth less, an uncertain loss is worth more</a:t>
            </a:r>
          </a:p>
          <a:p>
            <a:pPr lvl="1"/>
            <a:r>
              <a:rPr lang="en-GB" altLang="en-US" sz="3413" dirty="0">
                <a:latin typeface="+mj-lt"/>
                <a:sym typeface="Euclid Symbol" pitchFamily="18" charset="2"/>
              </a:rPr>
              <a:t>Uniqueness: Something that is unique is worth </a:t>
            </a:r>
            <a:r>
              <a:rPr lang="en-GB" altLang="en-US" sz="3413" dirty="0" smtClean="0">
                <a:latin typeface="+mj-lt"/>
                <a:sym typeface="Euclid Symbol" pitchFamily="18" charset="2"/>
              </a:rPr>
              <a:t>more</a:t>
            </a:r>
            <a:endParaRPr lang="en-GB" altLang="en-US" sz="3413" dirty="0">
              <a:latin typeface="+mj-lt"/>
              <a:sym typeface="Euclid Symbol" pitchFamily="18" charset="2"/>
            </a:endParaRPr>
          </a:p>
          <a:p>
            <a:pPr lvl="1"/>
            <a:endParaRPr lang="en-GB" altLang="en-US" sz="3413" dirty="0">
              <a:latin typeface="+mj-lt"/>
              <a:sym typeface="Euclid Symbol" pitchFamily="18" charset="2"/>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2214" y="216747"/>
            <a:ext cx="2097728" cy="29105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214" y="3251038"/>
            <a:ext cx="2071764" cy="314217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3841" y="6502400"/>
            <a:ext cx="2261702" cy="279747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xfrm>
            <a:off x="894080" y="0"/>
            <a:ext cx="11216640" cy="1885245"/>
          </a:xfrm>
          <a:prstGeom prst="rect">
            <a:avLst/>
          </a:prstGeom>
        </p:spPr>
        <p:txBody>
          <a:bodyPr/>
          <a:lstStyle/>
          <a:p>
            <a:r>
              <a:rPr sz="6000" dirty="0"/>
              <a:t>Measures</a:t>
            </a:r>
            <a:r>
              <a:rPr dirty="0"/>
              <a:t> of value</a:t>
            </a:r>
          </a:p>
        </p:txBody>
      </p:sp>
      <p:sp>
        <p:nvSpPr>
          <p:cNvPr id="398" name="Maximum  willingness to pay (WTP)…"/>
          <p:cNvSpPr txBox="1">
            <a:spLocks noGrp="1"/>
          </p:cNvSpPr>
          <p:nvPr>
            <p:ph type="body" idx="1"/>
          </p:nvPr>
        </p:nvSpPr>
        <p:spPr>
          <a:xfrm>
            <a:off x="0" y="1625600"/>
            <a:ext cx="13004800" cy="7315200"/>
          </a:xfrm>
          <a:prstGeom prst="rect">
            <a:avLst/>
          </a:prstGeom>
        </p:spPr>
        <p:txBody>
          <a:bodyPr>
            <a:normAutofit/>
          </a:bodyPr>
          <a:lstStyle/>
          <a:p>
            <a:pPr marL="628650" indent="-628650" defTabSz="578358">
              <a:spcBef>
                <a:spcPts val="1500"/>
              </a:spcBef>
              <a:defRPr sz="5940"/>
            </a:pPr>
            <a:r>
              <a:rPr lang="en-GB" sz="4800" dirty="0"/>
              <a:t>W</a:t>
            </a:r>
            <a:r>
              <a:rPr sz="4800" dirty="0" err="1" smtClean="0"/>
              <a:t>illingness</a:t>
            </a:r>
            <a:r>
              <a:rPr sz="4800" dirty="0" smtClean="0"/>
              <a:t> </a:t>
            </a:r>
            <a:r>
              <a:rPr sz="4800" dirty="0"/>
              <a:t>to pay (</a:t>
            </a:r>
            <a:r>
              <a:rPr sz="4800" dirty="0" smtClean="0"/>
              <a:t>WTP)</a:t>
            </a:r>
            <a:endParaRPr lang="en-GB" sz="4800" dirty="0" smtClean="0"/>
          </a:p>
          <a:p>
            <a:pPr marL="1278880" lvl="1" indent="-628650" defTabSz="578358">
              <a:spcBef>
                <a:spcPts val="1500"/>
              </a:spcBef>
              <a:defRPr sz="5940"/>
            </a:pPr>
            <a:r>
              <a:rPr lang="en-GB" sz="4000" dirty="0" err="1" smtClean="0"/>
              <a:t>Hicksian</a:t>
            </a:r>
            <a:r>
              <a:rPr lang="en-GB" sz="4000" dirty="0" smtClean="0"/>
              <a:t> equivalent variation</a:t>
            </a:r>
          </a:p>
          <a:p>
            <a:pPr marL="1278880" lvl="1" indent="-628650" defTabSz="578358">
              <a:spcBef>
                <a:spcPts val="1500"/>
              </a:spcBef>
              <a:defRPr sz="5940"/>
            </a:pPr>
            <a:r>
              <a:rPr sz="4000" dirty="0" smtClean="0"/>
              <a:t>How </a:t>
            </a:r>
            <a:r>
              <a:rPr sz="4000" dirty="0"/>
              <a:t>much I value something I </a:t>
            </a:r>
            <a:r>
              <a:rPr sz="4000" b="1" dirty="0"/>
              <a:t>don’t</a:t>
            </a:r>
            <a:r>
              <a:rPr sz="4000" dirty="0"/>
              <a:t> have is measured by the most that I will give up in order to gain </a:t>
            </a:r>
            <a:r>
              <a:rPr sz="4000" dirty="0" smtClean="0"/>
              <a:t>it</a:t>
            </a:r>
            <a:endParaRPr lang="en-GB" sz="4000" dirty="0" smtClean="0"/>
          </a:p>
          <a:p>
            <a:pPr marL="1278880" lvl="1" indent="-628650" defTabSz="578358">
              <a:spcBef>
                <a:spcPts val="1500"/>
              </a:spcBef>
              <a:defRPr sz="5940"/>
            </a:pPr>
            <a:r>
              <a:rPr lang="en-GB" sz="4000" dirty="0" smtClean="0"/>
              <a:t>Supermarket</a:t>
            </a:r>
            <a:endParaRPr dirty="0"/>
          </a:p>
          <a:p>
            <a:pPr marL="628650" indent="-628650" defTabSz="578358">
              <a:spcBef>
                <a:spcPts val="1500"/>
              </a:spcBef>
              <a:defRPr sz="5940"/>
            </a:pPr>
            <a:r>
              <a:rPr lang="en-GB" sz="4800" dirty="0" smtClean="0"/>
              <a:t>W</a:t>
            </a:r>
            <a:r>
              <a:rPr sz="4800" dirty="0" err="1" smtClean="0"/>
              <a:t>illingness</a:t>
            </a:r>
            <a:r>
              <a:rPr sz="4800" dirty="0" smtClean="0"/>
              <a:t> </a:t>
            </a:r>
            <a:r>
              <a:rPr sz="4800" dirty="0"/>
              <a:t>to accept </a:t>
            </a:r>
            <a:r>
              <a:rPr lang="en-GB" sz="4800" dirty="0" smtClean="0"/>
              <a:t>compensation (</a:t>
            </a:r>
            <a:r>
              <a:rPr sz="4800" dirty="0" smtClean="0"/>
              <a:t>WTA</a:t>
            </a:r>
            <a:r>
              <a:rPr lang="en-GB" sz="4800" dirty="0" smtClean="0"/>
              <a:t>C)</a:t>
            </a:r>
          </a:p>
          <a:p>
            <a:pPr marL="1278880" lvl="1" indent="-628650" defTabSz="578358">
              <a:spcBef>
                <a:spcPts val="1500"/>
              </a:spcBef>
              <a:defRPr sz="5940"/>
            </a:pPr>
            <a:r>
              <a:rPr lang="en-GB" sz="4000" dirty="0" err="1" smtClean="0"/>
              <a:t>Hicksian</a:t>
            </a:r>
            <a:r>
              <a:rPr lang="en-GB" sz="4000" dirty="0" smtClean="0"/>
              <a:t> compensating variation</a:t>
            </a:r>
          </a:p>
          <a:p>
            <a:pPr marL="1278880" lvl="1" indent="-628650" defTabSz="578358">
              <a:spcBef>
                <a:spcPts val="1500"/>
              </a:spcBef>
              <a:defRPr sz="5940"/>
            </a:pPr>
            <a:r>
              <a:rPr sz="4000" dirty="0" smtClean="0"/>
              <a:t>How </a:t>
            </a:r>
            <a:r>
              <a:rPr sz="4000" dirty="0"/>
              <a:t>much I value something I </a:t>
            </a:r>
            <a:r>
              <a:rPr sz="4000" b="1" dirty="0"/>
              <a:t>do</a:t>
            </a:r>
            <a:r>
              <a:rPr sz="4000" dirty="0"/>
              <a:t> have is measured by the least I must gain in order to give it </a:t>
            </a:r>
            <a:r>
              <a:rPr sz="4000" dirty="0" smtClean="0"/>
              <a:t>up</a:t>
            </a:r>
            <a:endParaRPr lang="en-GB" sz="4000" dirty="0" smtClean="0"/>
          </a:p>
          <a:p>
            <a:pPr marL="1278880" lvl="1" indent="-628650" defTabSz="578358">
              <a:spcBef>
                <a:spcPts val="1500"/>
              </a:spcBef>
              <a:defRPr sz="5940"/>
            </a:pPr>
            <a:r>
              <a:rPr lang="en-GB" sz="4000" dirty="0" smtClean="0"/>
              <a:t>Damage</a:t>
            </a:r>
            <a:endParaRPr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1955" y="85558"/>
            <a:ext cx="1809750" cy="2533650"/>
          </a:xfrm>
          <a:prstGeom prst="rect">
            <a:avLst/>
          </a:prstGeom>
        </p:spPr>
      </p:pic>
    </p:spTree>
  </p:cSld>
  <p:clrMapOvr>
    <a:masterClrMapping/>
  </p:clrMapOvr>
  <p:transition spd="med"/>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 name="7021093-mountain-stream.jpg" descr="7021093-mountain-stream.jpg"/>
          <p:cNvPicPr>
            <a:picLocks noChangeAspect="1"/>
          </p:cNvPicPr>
          <p:nvPr/>
        </p:nvPicPr>
        <p:blipFill>
          <a:blip r:embed="rId3"/>
          <a:stretch>
            <a:fillRect/>
          </a:stretch>
        </p:blipFill>
        <p:spPr>
          <a:xfrm>
            <a:off x="-1295400" y="0"/>
            <a:ext cx="15595600" cy="9753600"/>
          </a:xfrm>
          <a:prstGeom prst="rect">
            <a:avLst/>
          </a:prstGeom>
          <a:ln w="12700">
            <a:miter lim="400000"/>
          </a:ln>
        </p:spPr>
      </p:pic>
      <p:sp>
        <p:nvSpPr>
          <p:cNvPr id="403" name="Photo: themes.com"/>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a:latin typeface="+mn-lt"/>
                <a:ea typeface="+mn-ea"/>
                <a:cs typeface="+mn-cs"/>
                <a:sym typeface="Myriad Pro"/>
              </a:defRPr>
            </a:lvl1pPr>
          </a:lstStyle>
          <a:p>
            <a:r>
              <a:t>Photo: themes.com</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FAO-PES (dragged) 1.pdf" descr="FAO-PES (dragged) 1.pdf"/>
          <p:cNvPicPr>
            <a:picLocks noChangeAspect="1"/>
          </p:cNvPicPr>
          <p:nvPr/>
        </p:nvPicPr>
        <p:blipFill>
          <a:blip r:embed="rId3"/>
          <a:srcRect l="6711" t="20665" r="26006" b="47624"/>
          <a:stretch>
            <a:fillRect/>
          </a:stretch>
        </p:blipFill>
        <p:spPr>
          <a:xfrm>
            <a:off x="508000" y="889000"/>
            <a:ext cx="11978336" cy="79756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650240" y="433494"/>
            <a:ext cx="11704320" cy="7412285"/>
          </a:xfrm>
        </p:spPr>
        <p:txBody>
          <a:bodyPr>
            <a:normAutofit fontScale="92500" lnSpcReduction="20000"/>
          </a:bodyPr>
          <a:lstStyle/>
          <a:p>
            <a:pPr eaLnBrk="1" hangingPunct="1">
              <a:buNone/>
            </a:pPr>
            <a:r>
              <a:rPr lang="en-US" dirty="0">
                <a:latin typeface="Candara" panose="020E0502030303020204" pitchFamily="34" charset="0"/>
              </a:rPr>
              <a:t>0 Introduction</a:t>
            </a:r>
          </a:p>
          <a:p>
            <a:pPr eaLnBrk="1" hangingPunct="1">
              <a:buNone/>
            </a:pPr>
            <a:r>
              <a:rPr lang="en-US" dirty="0">
                <a:latin typeface="Candara" panose="020E0502030303020204" pitchFamily="34" charset="0"/>
              </a:rPr>
              <a:t>1 Social choice</a:t>
            </a:r>
          </a:p>
          <a:p>
            <a:pPr eaLnBrk="1" hangingPunct="1">
              <a:buNone/>
            </a:pPr>
            <a:r>
              <a:rPr lang="en-US" dirty="0">
                <a:latin typeface="Candara" panose="020E0502030303020204" pitchFamily="34" charset="0"/>
              </a:rPr>
              <a:t>2 Externalities and public goods</a:t>
            </a:r>
          </a:p>
          <a:p>
            <a:pPr eaLnBrk="1" hangingPunct="1">
              <a:buNone/>
            </a:pPr>
            <a:r>
              <a:rPr lang="en-US" sz="5120" dirty="0">
                <a:latin typeface="Candara" panose="020E0502030303020204" pitchFamily="34" charset="0"/>
              </a:rPr>
              <a:t>3 Decision analysis</a:t>
            </a:r>
          </a:p>
          <a:p>
            <a:pPr eaLnBrk="1" hangingPunct="1">
              <a:buNone/>
            </a:pPr>
            <a:r>
              <a:rPr lang="en-US" b="1" dirty="0">
                <a:latin typeface="Candara" panose="020E0502030303020204" pitchFamily="34" charset="0"/>
              </a:rPr>
              <a:t>4 Valuation: Aims and purpose</a:t>
            </a:r>
          </a:p>
          <a:p>
            <a:pPr eaLnBrk="1" hangingPunct="1">
              <a:buNone/>
            </a:pPr>
            <a:r>
              <a:rPr lang="en-US" dirty="0">
                <a:latin typeface="Candara" panose="020E0502030303020204" pitchFamily="34" charset="0"/>
              </a:rPr>
              <a:t>5 Valuation: Revealed preferences</a:t>
            </a:r>
          </a:p>
          <a:p>
            <a:pPr eaLnBrk="1" hangingPunct="1">
              <a:buNone/>
            </a:pPr>
            <a:r>
              <a:rPr lang="en-US" dirty="0">
                <a:latin typeface="Candara" panose="020E0502030303020204" pitchFamily="34" charset="0"/>
              </a:rPr>
              <a:t>6 Valuation: Stated preferences</a:t>
            </a:r>
          </a:p>
          <a:p>
            <a:pPr eaLnBrk="1" hangingPunct="1">
              <a:buNone/>
            </a:pPr>
            <a:r>
              <a:rPr lang="en-US" dirty="0">
                <a:latin typeface="Candara" panose="020E0502030303020204" pitchFamily="34" charset="0"/>
              </a:rPr>
              <a:t>7 Direct regulation</a:t>
            </a:r>
          </a:p>
          <a:p>
            <a:pPr eaLnBrk="1" hangingPunct="1">
              <a:buNone/>
            </a:pPr>
            <a:r>
              <a:rPr lang="en-US" dirty="0">
                <a:latin typeface="Candara" panose="020E0502030303020204" pitchFamily="34" charset="0"/>
              </a:rPr>
              <a:t>8 Market-based instruments</a:t>
            </a:r>
          </a:p>
          <a:p>
            <a:pPr eaLnBrk="1" hangingPunct="1">
              <a:buNone/>
            </a:pPr>
            <a:r>
              <a:rPr lang="en-US" dirty="0">
                <a:latin typeface="Candara" panose="020E0502030303020204" pitchFamily="34" charset="0"/>
              </a:rPr>
              <a:t>9 Imperfect information</a:t>
            </a:r>
          </a:p>
          <a:p>
            <a:pPr eaLnBrk="1" hangingPunct="1">
              <a:buNone/>
            </a:pPr>
            <a:r>
              <a:rPr lang="en-US" dirty="0">
                <a:latin typeface="Candara" panose="020E0502030303020204" pitchFamily="34" charset="0"/>
              </a:rPr>
              <a:t>10 Growth and the environment</a:t>
            </a:r>
          </a:p>
          <a:p>
            <a:pPr eaLnBrk="1" hangingPunct="1">
              <a:buNone/>
            </a:pPr>
            <a:r>
              <a:rPr lang="en-US" dirty="0">
                <a:latin typeface="Candara" panose="020E0502030303020204" pitchFamily="34" charset="0"/>
              </a:rPr>
              <a:t>11 Green accounting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Why value the environment?"/>
          <p:cNvSpPr txBox="1">
            <a:spLocks noGrp="1"/>
          </p:cNvSpPr>
          <p:nvPr>
            <p:ph type="title"/>
          </p:nvPr>
        </p:nvSpPr>
        <p:spPr>
          <a:prstGeom prst="rect">
            <a:avLst/>
          </a:prstGeom>
        </p:spPr>
        <p:txBody>
          <a:bodyPr/>
          <a:lstStyle/>
          <a:p>
            <a:r>
              <a:rPr lang="en-GB" dirty="0" smtClean="0"/>
              <a:t>Types of value</a:t>
            </a:r>
            <a:endParaRPr dirty="0"/>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1" name="Group"/>
          <p:cNvGrpSpPr/>
          <p:nvPr/>
        </p:nvGrpSpPr>
        <p:grpSpPr>
          <a:xfrm>
            <a:off x="10096500" y="6426200"/>
            <a:ext cx="2159001" cy="1752600"/>
            <a:chOff x="0" y="0"/>
            <a:chExt cx="2158999" cy="1752600"/>
          </a:xfrm>
        </p:grpSpPr>
        <p:grpSp>
          <p:nvGrpSpPr>
            <p:cNvPr id="448" name="Group"/>
            <p:cNvGrpSpPr/>
            <p:nvPr/>
          </p:nvGrpSpPr>
          <p:grpSpPr>
            <a:xfrm>
              <a:off x="0" y="381000"/>
              <a:ext cx="647701" cy="1016001"/>
              <a:chOff x="0" y="0"/>
              <a:chExt cx="647700" cy="1016000"/>
            </a:xfrm>
          </p:grpSpPr>
          <p:sp>
            <p:nvSpPr>
              <p:cNvPr id="44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49"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Bequest</a:t>
              </a:r>
            </a:p>
          </p:txBody>
        </p:sp>
        <p:sp>
          <p:nvSpPr>
            <p:cNvPr id="450"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459" name="Group"/>
          <p:cNvGrpSpPr/>
          <p:nvPr/>
        </p:nvGrpSpPr>
        <p:grpSpPr>
          <a:xfrm>
            <a:off x="7277100" y="6908800"/>
            <a:ext cx="3009901" cy="1828800"/>
            <a:chOff x="0" y="0"/>
            <a:chExt cx="3009899" cy="1828800"/>
          </a:xfrm>
        </p:grpSpPr>
        <p:grpSp>
          <p:nvGrpSpPr>
            <p:cNvPr id="456" name="Group"/>
            <p:cNvGrpSpPr/>
            <p:nvPr/>
          </p:nvGrpSpPr>
          <p:grpSpPr>
            <a:xfrm>
              <a:off x="0" y="457200"/>
              <a:ext cx="647701" cy="1016001"/>
              <a:chOff x="0" y="0"/>
              <a:chExt cx="647700" cy="1016000"/>
            </a:xfrm>
          </p:grpSpPr>
          <p:sp>
            <p:nvSpPr>
              <p:cNvPr id="45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57"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458"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rPr dirty="0"/>
                <a:t>Pure existence</a:t>
              </a:r>
            </a:p>
          </p:txBody>
        </p:sp>
      </p:grpSp>
      <p:grpSp>
        <p:nvGrpSpPr>
          <p:cNvPr id="467" name="Group"/>
          <p:cNvGrpSpPr/>
          <p:nvPr/>
        </p:nvGrpSpPr>
        <p:grpSpPr>
          <a:xfrm>
            <a:off x="7175500" y="4203700"/>
            <a:ext cx="3797301" cy="1828800"/>
            <a:chOff x="0" y="0"/>
            <a:chExt cx="3797299" cy="1828800"/>
          </a:xfrm>
        </p:grpSpPr>
        <p:grpSp>
          <p:nvGrpSpPr>
            <p:cNvPr id="464" name="Group"/>
            <p:cNvGrpSpPr/>
            <p:nvPr/>
          </p:nvGrpSpPr>
          <p:grpSpPr>
            <a:xfrm>
              <a:off x="0" y="419100"/>
              <a:ext cx="647701" cy="1016001"/>
              <a:chOff x="0" y="0"/>
              <a:chExt cx="647700" cy="1016000"/>
            </a:xfrm>
          </p:grpSpPr>
          <p:sp>
            <p:nvSpPr>
              <p:cNvPr id="46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65"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466"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475" name="Group"/>
          <p:cNvGrpSpPr/>
          <p:nvPr/>
        </p:nvGrpSpPr>
        <p:grpSpPr>
          <a:xfrm>
            <a:off x="9055100" y="1016000"/>
            <a:ext cx="3200402" cy="1752600"/>
            <a:chOff x="0" y="0"/>
            <a:chExt cx="2832099" cy="1752600"/>
          </a:xfrm>
        </p:grpSpPr>
        <p:grpSp>
          <p:nvGrpSpPr>
            <p:cNvPr id="472" name="Group"/>
            <p:cNvGrpSpPr/>
            <p:nvPr/>
          </p:nvGrpSpPr>
          <p:grpSpPr>
            <a:xfrm>
              <a:off x="0" y="342900"/>
              <a:ext cx="647701" cy="1016001"/>
              <a:chOff x="0" y="0"/>
              <a:chExt cx="647700" cy="1016000"/>
            </a:xfrm>
          </p:grpSpPr>
          <p:sp>
            <p:nvSpPr>
              <p:cNvPr id="46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73" name="Consumptive/extractive"/>
            <p:cNvSpPr/>
            <p:nvPr/>
          </p:nvSpPr>
          <p:spPr>
            <a:xfrm>
              <a:off x="546100" y="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Consumptive/extractive</a:t>
              </a:r>
            </a:p>
          </p:txBody>
        </p:sp>
        <p:sp>
          <p:nvSpPr>
            <p:cNvPr id="474" name="Non-consumptive"/>
            <p:cNvSpPr/>
            <p:nvPr/>
          </p:nvSpPr>
          <p:spPr>
            <a:xfrm>
              <a:off x="546100" y="97790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483" name="Group"/>
          <p:cNvGrpSpPr/>
          <p:nvPr/>
        </p:nvGrpSpPr>
        <p:grpSpPr>
          <a:xfrm>
            <a:off x="6919955" y="1498600"/>
            <a:ext cx="2236746" cy="1828800"/>
            <a:chOff x="0" y="0"/>
            <a:chExt cx="2236744" cy="1828800"/>
          </a:xfrm>
        </p:grpSpPr>
        <p:grpSp>
          <p:nvGrpSpPr>
            <p:cNvPr id="480" name="Group"/>
            <p:cNvGrpSpPr/>
            <p:nvPr/>
          </p:nvGrpSpPr>
          <p:grpSpPr>
            <a:xfrm>
              <a:off x="0" y="381000"/>
              <a:ext cx="647701" cy="1016001"/>
              <a:chOff x="0" y="0"/>
              <a:chExt cx="647700" cy="1016000"/>
            </a:xfrm>
          </p:grpSpPr>
          <p:sp>
            <p:nvSpPr>
              <p:cNvPr id="47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81"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482"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484" name="Total Economic Value  (TEV)"/>
          <p:cNvSpPr/>
          <p:nvPr/>
        </p:nvSpPr>
        <p:spPr>
          <a:xfrm>
            <a:off x="749300" y="3606800"/>
            <a:ext cx="3035300" cy="3035300"/>
          </a:xfrm>
          <a:prstGeom prst="rect">
            <a:avLst/>
          </a:prstGeom>
          <a:solidFill>
            <a:srgbClr val="FF2600"/>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nSpc>
                <a:spcPct val="80000"/>
              </a:lnSpc>
              <a:defRPr sz="3600" b="1">
                <a:latin typeface="+mn-lt"/>
                <a:ea typeface="+mn-ea"/>
                <a:cs typeface="+mn-cs"/>
                <a:sym typeface="Myriad Pro"/>
              </a:defRPr>
            </a:pPr>
            <a:r>
              <a:t>Total Economic Value </a:t>
            </a:r>
            <a:br/>
            <a:r>
              <a:t>(TEV)</a:t>
            </a:r>
          </a:p>
        </p:txBody>
      </p:sp>
      <p:grpSp>
        <p:nvGrpSpPr>
          <p:cNvPr id="494" name="Group"/>
          <p:cNvGrpSpPr/>
          <p:nvPr/>
        </p:nvGrpSpPr>
        <p:grpSpPr>
          <a:xfrm>
            <a:off x="3782959" y="1892300"/>
            <a:ext cx="3633842" cy="6464300"/>
            <a:chOff x="0" y="0"/>
            <a:chExt cx="3633840" cy="6464300"/>
          </a:xfrm>
        </p:grpSpPr>
        <p:grpSp>
          <p:nvGrpSpPr>
            <p:cNvPr id="490" name="Group"/>
            <p:cNvGrpSpPr/>
            <p:nvPr/>
          </p:nvGrpSpPr>
          <p:grpSpPr>
            <a:xfrm>
              <a:off x="0" y="505094"/>
              <a:ext cx="644612" cy="5442038"/>
              <a:chOff x="0" y="0"/>
              <a:chExt cx="644611" cy="5442036"/>
            </a:xfrm>
          </p:grpSpPr>
          <p:sp>
            <p:nvSpPr>
              <p:cNvPr id="485"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6"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7"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8"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9"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91"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492"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493"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500"/>
                                  </p:stCondLst>
                                  <p:iterate>
                                    <p:tmAbs val="0"/>
                                  </p:iterate>
                                  <p:childTnLst>
                                    <p:set>
                                      <p:cBhvr>
                                        <p:cTn id="9" fill="hold"/>
                                        <p:tgtEl>
                                          <p:spTgt spid="48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3" nodeType="afterEffect">
                                  <p:stCondLst>
                                    <p:cond delay="500"/>
                                  </p:stCondLst>
                                  <p:iterate>
                                    <p:tmAbs val="0"/>
                                  </p:iterate>
                                  <p:childTnLst>
                                    <p:set>
                                      <p:cBhvr>
                                        <p:cTn id="12" fill="hold"/>
                                        <p:tgtEl>
                                          <p:spTgt spid="47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4" nodeType="afterEffect">
                                  <p:stCondLst>
                                    <p:cond delay="500"/>
                                  </p:stCondLst>
                                  <p:iterate>
                                    <p:tmAbs val="0"/>
                                  </p:iterate>
                                  <p:childTnLst>
                                    <p:set>
                                      <p:cBhvr>
                                        <p:cTn id="15" fill="hold"/>
                                        <p:tgtEl>
                                          <p:spTgt spid="45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5" nodeType="afterEffect">
                                  <p:stCondLst>
                                    <p:cond delay="500"/>
                                  </p:stCondLst>
                                  <p:iterate>
                                    <p:tmAbs val="0"/>
                                  </p:iterate>
                                  <p:childTnLst>
                                    <p:set>
                                      <p:cBhvr>
                                        <p:cTn id="18" fill="hold"/>
                                        <p:tgtEl>
                                          <p:spTgt spid="451"/>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6" nodeType="afterEffect">
                                  <p:stCondLst>
                                    <p:cond delay="500"/>
                                  </p:stCondLst>
                                  <p:iterate>
                                    <p:tmAbs val="0"/>
                                  </p:iterate>
                                  <p:childTnLst>
                                    <p:set>
                                      <p:cBhvr>
                                        <p:cTn id="21" fill="hold"/>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5" animBg="1" advAuto="0"/>
      <p:bldP spid="459" grpId="4" animBg="1" advAuto="0"/>
      <p:bldP spid="467" grpId="6" animBg="1" advAuto="0"/>
      <p:bldP spid="475" grpId="3" animBg="1" advAuto="0"/>
      <p:bldP spid="483" grpId="2" animBg="1" advAuto="0"/>
      <p:bldP spid="494"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9" name="Group"/>
          <p:cNvGrpSpPr/>
          <p:nvPr/>
        </p:nvGrpSpPr>
        <p:grpSpPr>
          <a:xfrm>
            <a:off x="749300" y="1016000"/>
            <a:ext cx="11506203" cy="7721600"/>
            <a:chOff x="0" y="0"/>
            <a:chExt cx="11506202" cy="7721600"/>
          </a:xfrm>
        </p:grpSpPr>
        <p:grpSp>
          <p:nvGrpSpPr>
            <p:cNvPr id="505" name="Group"/>
            <p:cNvGrpSpPr/>
            <p:nvPr/>
          </p:nvGrpSpPr>
          <p:grpSpPr>
            <a:xfrm>
              <a:off x="9347200" y="5410200"/>
              <a:ext cx="2159001" cy="1752600"/>
              <a:chOff x="0" y="0"/>
              <a:chExt cx="2158999" cy="1752600"/>
            </a:xfrm>
          </p:grpSpPr>
          <p:grpSp>
            <p:nvGrpSpPr>
              <p:cNvPr id="502" name="Group"/>
              <p:cNvGrpSpPr/>
              <p:nvPr/>
            </p:nvGrpSpPr>
            <p:grpSpPr>
              <a:xfrm>
                <a:off x="0" y="381000"/>
                <a:ext cx="647701" cy="1016001"/>
                <a:chOff x="0" y="0"/>
                <a:chExt cx="647700" cy="1016000"/>
              </a:xfrm>
            </p:grpSpPr>
            <p:sp>
              <p:nvSpPr>
                <p:cNvPr id="49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9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03"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504"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513" name="Group"/>
            <p:cNvGrpSpPr/>
            <p:nvPr/>
          </p:nvGrpSpPr>
          <p:grpSpPr>
            <a:xfrm>
              <a:off x="6527800" y="5892800"/>
              <a:ext cx="3009901" cy="1828800"/>
              <a:chOff x="0" y="0"/>
              <a:chExt cx="3009899" cy="1828800"/>
            </a:xfrm>
          </p:grpSpPr>
          <p:grpSp>
            <p:nvGrpSpPr>
              <p:cNvPr id="510" name="Group"/>
              <p:cNvGrpSpPr/>
              <p:nvPr/>
            </p:nvGrpSpPr>
            <p:grpSpPr>
              <a:xfrm>
                <a:off x="0" y="457200"/>
                <a:ext cx="647701" cy="1016001"/>
                <a:chOff x="0" y="0"/>
                <a:chExt cx="647700" cy="1016000"/>
              </a:xfrm>
            </p:grpSpPr>
            <p:sp>
              <p:nvSpPr>
                <p:cNvPr id="50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11"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512"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521" name="Group"/>
            <p:cNvGrpSpPr/>
            <p:nvPr/>
          </p:nvGrpSpPr>
          <p:grpSpPr>
            <a:xfrm>
              <a:off x="6426200" y="3187700"/>
              <a:ext cx="3797301" cy="1828800"/>
              <a:chOff x="0" y="0"/>
              <a:chExt cx="3797299" cy="1828800"/>
            </a:xfrm>
          </p:grpSpPr>
          <p:grpSp>
            <p:nvGrpSpPr>
              <p:cNvPr id="518" name="Group"/>
              <p:cNvGrpSpPr/>
              <p:nvPr/>
            </p:nvGrpSpPr>
            <p:grpSpPr>
              <a:xfrm>
                <a:off x="0" y="419100"/>
                <a:ext cx="647701" cy="1016001"/>
                <a:chOff x="0" y="0"/>
                <a:chExt cx="647700" cy="1016000"/>
              </a:xfrm>
            </p:grpSpPr>
            <p:sp>
              <p:nvSpPr>
                <p:cNvPr id="51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19"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520"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529" name="Group"/>
            <p:cNvGrpSpPr/>
            <p:nvPr/>
          </p:nvGrpSpPr>
          <p:grpSpPr>
            <a:xfrm>
              <a:off x="8305800" y="0"/>
              <a:ext cx="3200402" cy="1752600"/>
              <a:chOff x="0" y="0"/>
              <a:chExt cx="3200400" cy="1752600"/>
            </a:xfrm>
          </p:grpSpPr>
          <p:grpSp>
            <p:nvGrpSpPr>
              <p:cNvPr id="526" name="Group"/>
              <p:cNvGrpSpPr/>
              <p:nvPr/>
            </p:nvGrpSpPr>
            <p:grpSpPr>
              <a:xfrm>
                <a:off x="0" y="342900"/>
                <a:ext cx="647701" cy="1016001"/>
                <a:chOff x="0" y="0"/>
                <a:chExt cx="647700" cy="1016000"/>
              </a:xfrm>
            </p:grpSpPr>
            <p:sp>
              <p:nvSpPr>
                <p:cNvPr id="52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27" name="Consumptive/extractive"/>
              <p:cNvSpPr/>
              <p:nvPr/>
            </p:nvSpPr>
            <p:spPr>
              <a:xfrm>
                <a:off x="546100" y="0"/>
                <a:ext cx="26543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528" name="Non-consumptive"/>
              <p:cNvSpPr/>
              <p:nvPr/>
            </p:nvSpPr>
            <p:spPr>
              <a:xfrm>
                <a:off x="546100" y="977900"/>
                <a:ext cx="26543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537" name="Group"/>
            <p:cNvGrpSpPr/>
            <p:nvPr/>
          </p:nvGrpSpPr>
          <p:grpSpPr>
            <a:xfrm>
              <a:off x="6170655" y="482600"/>
              <a:ext cx="2236746" cy="1828800"/>
              <a:chOff x="0" y="0"/>
              <a:chExt cx="2236744" cy="1828800"/>
            </a:xfrm>
          </p:grpSpPr>
          <p:grpSp>
            <p:nvGrpSpPr>
              <p:cNvPr id="534" name="Group"/>
              <p:cNvGrpSpPr/>
              <p:nvPr/>
            </p:nvGrpSpPr>
            <p:grpSpPr>
              <a:xfrm>
                <a:off x="0" y="381000"/>
                <a:ext cx="647701" cy="1016001"/>
                <a:chOff x="0" y="0"/>
                <a:chExt cx="647700" cy="1016000"/>
              </a:xfrm>
            </p:grpSpPr>
            <p:sp>
              <p:nvSpPr>
                <p:cNvPr id="53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35"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536"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538"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t>Total Economic Value </a:t>
              </a:r>
              <a:br/>
              <a:r>
                <a:t>(TEV)</a:t>
              </a:r>
            </a:p>
          </p:txBody>
        </p:sp>
        <p:grpSp>
          <p:nvGrpSpPr>
            <p:cNvPr id="548" name="Group"/>
            <p:cNvGrpSpPr/>
            <p:nvPr/>
          </p:nvGrpSpPr>
          <p:grpSpPr>
            <a:xfrm>
              <a:off x="3033659" y="876300"/>
              <a:ext cx="3633842" cy="6464300"/>
              <a:chOff x="0" y="0"/>
              <a:chExt cx="3633840" cy="6464300"/>
            </a:xfrm>
          </p:grpSpPr>
          <p:grpSp>
            <p:nvGrpSpPr>
              <p:cNvPr id="544" name="Group"/>
              <p:cNvGrpSpPr/>
              <p:nvPr/>
            </p:nvGrpSpPr>
            <p:grpSpPr>
              <a:xfrm>
                <a:off x="0" y="505094"/>
                <a:ext cx="644612" cy="5442038"/>
                <a:chOff x="0" y="0"/>
                <a:chExt cx="644611" cy="5442036"/>
              </a:xfrm>
            </p:grpSpPr>
            <p:sp>
              <p:nvSpPr>
                <p:cNvPr id="539"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0"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1"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2"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3"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45"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546"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547"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0.300781 0.000000" pathEditMode="relative">
                                      <p:cBhvr>
                                        <p:cTn id="6" dur="500" fill="hold"/>
                                        <p:tgtEl>
                                          <p:spTgt spid="5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 name="Rainforest_lg.jpg" descr="Rainforest_lg.jpg"/>
          <p:cNvPicPr>
            <a:picLocks noChangeAspect="1"/>
          </p:cNvPicPr>
          <p:nvPr/>
        </p:nvPicPr>
        <p:blipFill>
          <a:blip r:embed="rId3"/>
          <a:stretch>
            <a:fillRect/>
          </a:stretch>
        </p:blipFill>
        <p:spPr>
          <a:xfrm>
            <a:off x="-355600" y="-63500"/>
            <a:ext cx="14257867" cy="10693400"/>
          </a:xfrm>
          <a:prstGeom prst="rect">
            <a:avLst/>
          </a:prstGeom>
          <a:ln w="12700">
            <a:miter lim="400000"/>
          </a:ln>
        </p:spPr>
      </p:pic>
      <p:sp>
        <p:nvSpPr>
          <p:cNvPr id="639" name="Photo: World Parrot Trust"/>
          <p:cNvSpPr txBox="1"/>
          <p:nvPr/>
        </p:nvSpPr>
        <p:spPr>
          <a:xfrm>
            <a:off x="736600" y="9339580"/>
            <a:ext cx="12090400" cy="294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b="1">
                <a:latin typeface="+mn-lt"/>
                <a:ea typeface="+mn-ea"/>
                <a:cs typeface="+mn-cs"/>
                <a:sym typeface="Myriad Pro"/>
              </a:defRPr>
            </a:lvl1pPr>
          </a:lstStyle>
          <a:p>
            <a:r>
              <a:t>Photo: World Parrot Trust</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 name="Group"/>
          <p:cNvGrpSpPr/>
          <p:nvPr/>
        </p:nvGrpSpPr>
        <p:grpSpPr>
          <a:xfrm>
            <a:off x="7912100" y="1243330"/>
            <a:ext cx="4432300" cy="408940"/>
            <a:chOff x="0" y="0"/>
            <a:chExt cx="4432300" cy="408939"/>
          </a:xfrm>
        </p:grpSpPr>
        <p:sp>
          <p:nvSpPr>
            <p:cNvPr id="553" name="Line"/>
            <p:cNvSpPr/>
            <p:nvPr/>
          </p:nvSpPr>
          <p:spPr>
            <a:xfrm flipH="1" flipV="1">
              <a:off x="0" y="179060"/>
              <a:ext cx="1074093" cy="636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54" name="timber, fuelwood, nuts"/>
            <p:cNvSpPr txBox="1"/>
            <p:nvPr/>
          </p:nvSpPr>
          <p:spPr>
            <a:xfrm>
              <a:off x="1181100" y="0"/>
              <a:ext cx="32512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timber, fuelwood, nuts</a:t>
              </a:r>
            </a:p>
          </p:txBody>
        </p:sp>
      </p:grpSp>
      <p:grpSp>
        <p:nvGrpSpPr>
          <p:cNvPr id="558" name="Group"/>
          <p:cNvGrpSpPr/>
          <p:nvPr/>
        </p:nvGrpSpPr>
        <p:grpSpPr>
          <a:xfrm>
            <a:off x="7912100" y="1940814"/>
            <a:ext cx="4432300" cy="715772"/>
            <a:chOff x="0" y="4064"/>
            <a:chExt cx="4432300" cy="715771"/>
          </a:xfrm>
        </p:grpSpPr>
        <p:sp>
          <p:nvSpPr>
            <p:cNvPr id="556" name="Line"/>
            <p:cNvSpPr/>
            <p:nvPr/>
          </p:nvSpPr>
          <p:spPr>
            <a:xfrm flipH="1" flipV="1">
              <a:off x="0" y="476250"/>
              <a:ext cx="1074093" cy="636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57" name="recreation, amenity, cultural/religious"/>
            <p:cNvSpPr txBox="1"/>
            <p:nvPr/>
          </p:nvSpPr>
          <p:spPr>
            <a:xfrm>
              <a:off x="1181100" y="4064"/>
              <a:ext cx="32512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recreation, amenity, cultural/religious</a:t>
              </a:r>
            </a:p>
          </p:txBody>
        </p:sp>
      </p:grpSp>
      <p:grpSp>
        <p:nvGrpSpPr>
          <p:cNvPr id="561" name="Group"/>
          <p:cNvGrpSpPr/>
          <p:nvPr/>
        </p:nvGrpSpPr>
        <p:grpSpPr>
          <a:xfrm>
            <a:off x="5194300" y="2727198"/>
            <a:ext cx="7150100" cy="1022604"/>
            <a:chOff x="0" y="3048"/>
            <a:chExt cx="7150100" cy="1022603"/>
          </a:xfrm>
        </p:grpSpPr>
        <p:sp>
          <p:nvSpPr>
            <p:cNvPr id="559" name="Line"/>
            <p:cNvSpPr/>
            <p:nvPr/>
          </p:nvSpPr>
          <p:spPr>
            <a:xfrm flipH="1">
              <a:off x="0" y="209550"/>
              <a:ext cx="3797433"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0" name="carbon storage, watershed protection,…"/>
            <p:cNvSpPr txBox="1"/>
            <p:nvPr/>
          </p:nvSpPr>
          <p:spPr>
            <a:xfrm>
              <a:off x="3898900" y="3048"/>
              <a:ext cx="3251200" cy="10226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latin typeface="+mn-lt"/>
                  <a:ea typeface="+mn-ea"/>
                  <a:cs typeface="+mn-cs"/>
                  <a:sym typeface="Myriad Pro"/>
                </a:defRPr>
              </a:pPr>
              <a:r>
                <a:t>carbon storage, watershed protection,</a:t>
              </a:r>
            </a:p>
            <a:p>
              <a:pPr algn="l">
                <a:lnSpc>
                  <a:spcPct val="80000"/>
                </a:lnSpc>
                <a:defRPr sz="2400">
                  <a:latin typeface="+mn-lt"/>
                  <a:ea typeface="+mn-ea"/>
                  <a:cs typeface="+mn-cs"/>
                  <a:sym typeface="Myriad Pro"/>
                </a:defRPr>
              </a:pPr>
              <a:r>
                <a:t>soil conservation</a:t>
              </a:r>
            </a:p>
          </p:txBody>
        </p:sp>
      </p:grpSp>
      <p:grpSp>
        <p:nvGrpSpPr>
          <p:cNvPr id="564" name="Group"/>
          <p:cNvGrpSpPr/>
          <p:nvPr/>
        </p:nvGrpSpPr>
        <p:grpSpPr>
          <a:xfrm>
            <a:off x="6997700" y="5363464"/>
            <a:ext cx="5346700" cy="715772"/>
            <a:chOff x="0" y="4064"/>
            <a:chExt cx="5346700" cy="715771"/>
          </a:xfrm>
        </p:grpSpPr>
        <p:sp>
          <p:nvSpPr>
            <p:cNvPr id="562" name="Line"/>
            <p:cNvSpPr/>
            <p:nvPr/>
          </p:nvSpPr>
          <p:spPr>
            <a:xfrm flipH="1">
              <a:off x="0" y="241300"/>
              <a:ext cx="1993602" cy="4"/>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3" name="biodiversity —pharmaceuticals, …"/>
            <p:cNvSpPr txBox="1"/>
            <p:nvPr/>
          </p:nvSpPr>
          <p:spPr>
            <a:xfrm>
              <a:off x="2095500" y="4064"/>
              <a:ext cx="32512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biodiversity —pharmaceuticals, … </a:t>
              </a:r>
            </a:p>
          </p:txBody>
        </p:sp>
      </p:grpSp>
      <p:grpSp>
        <p:nvGrpSpPr>
          <p:cNvPr id="567" name="Group"/>
          <p:cNvGrpSpPr/>
          <p:nvPr/>
        </p:nvGrpSpPr>
        <p:grpSpPr>
          <a:xfrm>
            <a:off x="6998130" y="4424679"/>
            <a:ext cx="5346270" cy="408941"/>
            <a:chOff x="0" y="0"/>
            <a:chExt cx="5346269" cy="408939"/>
          </a:xfrm>
        </p:grpSpPr>
        <p:sp>
          <p:nvSpPr>
            <p:cNvPr id="565" name="Line"/>
            <p:cNvSpPr/>
            <p:nvPr/>
          </p:nvSpPr>
          <p:spPr>
            <a:xfrm flipH="1">
              <a:off x="0" y="185419"/>
              <a:ext cx="1993602" cy="5"/>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6" name="possible future tourism"/>
            <p:cNvSpPr txBox="1"/>
            <p:nvPr/>
          </p:nvSpPr>
          <p:spPr>
            <a:xfrm>
              <a:off x="2095069" y="0"/>
              <a:ext cx="32512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possible future tourism</a:t>
              </a:r>
            </a:p>
          </p:txBody>
        </p:sp>
      </p:grpSp>
      <p:grpSp>
        <p:nvGrpSpPr>
          <p:cNvPr id="570" name="Group"/>
          <p:cNvGrpSpPr/>
          <p:nvPr/>
        </p:nvGrpSpPr>
        <p:grpSpPr>
          <a:xfrm>
            <a:off x="8242768" y="6589014"/>
            <a:ext cx="4101632" cy="715772"/>
            <a:chOff x="0" y="4064"/>
            <a:chExt cx="4101631" cy="715771"/>
          </a:xfrm>
        </p:grpSpPr>
        <p:sp>
          <p:nvSpPr>
            <p:cNvPr id="568" name="Line"/>
            <p:cNvSpPr/>
            <p:nvPr/>
          </p:nvSpPr>
          <p:spPr>
            <a:xfrm flipH="1">
              <a:off x="0" y="209550"/>
              <a:ext cx="748533"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9" name="enjoyment by children, descendants"/>
            <p:cNvSpPr txBox="1"/>
            <p:nvPr/>
          </p:nvSpPr>
          <p:spPr>
            <a:xfrm>
              <a:off x="850431" y="4064"/>
              <a:ext cx="3251201"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enjoyment by children, descendants</a:t>
              </a:r>
            </a:p>
          </p:txBody>
        </p:sp>
      </p:grpSp>
      <p:grpSp>
        <p:nvGrpSpPr>
          <p:cNvPr id="573" name="Group"/>
          <p:cNvGrpSpPr/>
          <p:nvPr/>
        </p:nvGrpSpPr>
        <p:grpSpPr>
          <a:xfrm>
            <a:off x="8242300" y="7561580"/>
            <a:ext cx="4102100" cy="408941"/>
            <a:chOff x="0" y="0"/>
            <a:chExt cx="4102100" cy="408939"/>
          </a:xfrm>
        </p:grpSpPr>
        <p:sp>
          <p:nvSpPr>
            <p:cNvPr id="571" name="Line"/>
            <p:cNvSpPr/>
            <p:nvPr/>
          </p:nvSpPr>
          <p:spPr>
            <a:xfrm flipH="1">
              <a:off x="0" y="210819"/>
              <a:ext cx="748533" cy="2"/>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2" name="enjoyment by others"/>
            <p:cNvSpPr txBox="1"/>
            <p:nvPr/>
          </p:nvSpPr>
          <p:spPr>
            <a:xfrm>
              <a:off x="850900" y="0"/>
              <a:ext cx="32512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enjoyment by others</a:t>
              </a:r>
            </a:p>
          </p:txBody>
        </p:sp>
      </p:grpSp>
      <p:grpSp>
        <p:nvGrpSpPr>
          <p:cNvPr id="576" name="Group"/>
          <p:cNvGrpSpPr/>
          <p:nvPr/>
        </p:nvGrpSpPr>
        <p:grpSpPr>
          <a:xfrm>
            <a:off x="6350000" y="8227314"/>
            <a:ext cx="6096000" cy="715772"/>
            <a:chOff x="0" y="4064"/>
            <a:chExt cx="6096000" cy="715771"/>
          </a:xfrm>
        </p:grpSpPr>
        <p:sp>
          <p:nvSpPr>
            <p:cNvPr id="574" name="Line"/>
            <p:cNvSpPr/>
            <p:nvPr/>
          </p:nvSpPr>
          <p:spPr>
            <a:xfrm flipH="1">
              <a:off x="0" y="171450"/>
              <a:ext cx="2641629" cy="2"/>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5" name="stewardship, ethics, rights of other species, …"/>
            <p:cNvSpPr txBox="1"/>
            <p:nvPr/>
          </p:nvSpPr>
          <p:spPr>
            <a:xfrm>
              <a:off x="2743200" y="4064"/>
              <a:ext cx="33528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stewardship, ethics, rights of other species, … </a:t>
              </a:r>
            </a:p>
          </p:txBody>
        </p:sp>
      </p:grpSp>
      <p:grpSp>
        <p:nvGrpSpPr>
          <p:cNvPr id="628" name="Group"/>
          <p:cNvGrpSpPr/>
          <p:nvPr/>
        </p:nvGrpSpPr>
        <p:grpSpPr>
          <a:xfrm>
            <a:off x="-3162300" y="1016000"/>
            <a:ext cx="11506202" cy="7721600"/>
            <a:chOff x="0" y="0"/>
            <a:chExt cx="11506201" cy="7721600"/>
          </a:xfrm>
        </p:grpSpPr>
        <p:grpSp>
          <p:nvGrpSpPr>
            <p:cNvPr id="584" name="Group"/>
            <p:cNvGrpSpPr/>
            <p:nvPr/>
          </p:nvGrpSpPr>
          <p:grpSpPr>
            <a:xfrm>
              <a:off x="9347200" y="5410200"/>
              <a:ext cx="2159001" cy="1752600"/>
              <a:chOff x="0" y="0"/>
              <a:chExt cx="2158999" cy="1752600"/>
            </a:xfrm>
          </p:grpSpPr>
          <p:grpSp>
            <p:nvGrpSpPr>
              <p:cNvPr id="581" name="Group"/>
              <p:cNvGrpSpPr/>
              <p:nvPr/>
            </p:nvGrpSpPr>
            <p:grpSpPr>
              <a:xfrm>
                <a:off x="0" y="381000"/>
                <a:ext cx="647701" cy="1016001"/>
                <a:chOff x="0" y="0"/>
                <a:chExt cx="647700" cy="1016000"/>
              </a:xfrm>
            </p:grpSpPr>
            <p:sp>
              <p:nvSpPr>
                <p:cNvPr id="577"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8"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9"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0"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82"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583"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592" name="Group"/>
            <p:cNvGrpSpPr/>
            <p:nvPr/>
          </p:nvGrpSpPr>
          <p:grpSpPr>
            <a:xfrm>
              <a:off x="6527800" y="5892800"/>
              <a:ext cx="3009901" cy="1828800"/>
              <a:chOff x="0" y="0"/>
              <a:chExt cx="3009899" cy="1828800"/>
            </a:xfrm>
          </p:grpSpPr>
          <p:grpSp>
            <p:nvGrpSpPr>
              <p:cNvPr id="589" name="Group"/>
              <p:cNvGrpSpPr/>
              <p:nvPr/>
            </p:nvGrpSpPr>
            <p:grpSpPr>
              <a:xfrm>
                <a:off x="0" y="457200"/>
                <a:ext cx="647701" cy="1016001"/>
                <a:chOff x="0" y="0"/>
                <a:chExt cx="647700" cy="1016000"/>
              </a:xfrm>
            </p:grpSpPr>
            <p:sp>
              <p:nvSpPr>
                <p:cNvPr id="585"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6"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7"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8"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90"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591"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600" name="Group"/>
            <p:cNvGrpSpPr/>
            <p:nvPr/>
          </p:nvGrpSpPr>
          <p:grpSpPr>
            <a:xfrm>
              <a:off x="6426200" y="3187700"/>
              <a:ext cx="3797301" cy="1828800"/>
              <a:chOff x="0" y="0"/>
              <a:chExt cx="3797299" cy="1828800"/>
            </a:xfrm>
          </p:grpSpPr>
          <p:grpSp>
            <p:nvGrpSpPr>
              <p:cNvPr id="597" name="Group"/>
              <p:cNvGrpSpPr/>
              <p:nvPr/>
            </p:nvGrpSpPr>
            <p:grpSpPr>
              <a:xfrm>
                <a:off x="0" y="419100"/>
                <a:ext cx="647701" cy="1016001"/>
                <a:chOff x="0" y="0"/>
                <a:chExt cx="647700" cy="1016000"/>
              </a:xfrm>
            </p:grpSpPr>
            <p:sp>
              <p:nvSpPr>
                <p:cNvPr id="593"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4"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5"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6"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98"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599"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608" name="Group"/>
            <p:cNvGrpSpPr/>
            <p:nvPr/>
          </p:nvGrpSpPr>
          <p:grpSpPr>
            <a:xfrm>
              <a:off x="8305800" y="0"/>
              <a:ext cx="3084382" cy="1752600"/>
              <a:chOff x="0" y="0"/>
              <a:chExt cx="3084380" cy="1752600"/>
            </a:xfrm>
          </p:grpSpPr>
          <p:grpSp>
            <p:nvGrpSpPr>
              <p:cNvPr id="605" name="Group"/>
              <p:cNvGrpSpPr/>
              <p:nvPr/>
            </p:nvGrpSpPr>
            <p:grpSpPr>
              <a:xfrm>
                <a:off x="0" y="342900"/>
                <a:ext cx="647701" cy="1016001"/>
                <a:chOff x="0" y="0"/>
                <a:chExt cx="647700" cy="1016000"/>
              </a:xfrm>
            </p:grpSpPr>
            <p:sp>
              <p:nvSpPr>
                <p:cNvPr id="601"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2"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3"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4"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06" name="Consumptive/extractive"/>
              <p:cNvSpPr/>
              <p:nvPr/>
            </p:nvSpPr>
            <p:spPr>
              <a:xfrm>
                <a:off x="546099" y="0"/>
                <a:ext cx="253828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607" name="Non-consumptive"/>
              <p:cNvSpPr/>
              <p:nvPr/>
            </p:nvSpPr>
            <p:spPr>
              <a:xfrm>
                <a:off x="546100" y="977900"/>
                <a:ext cx="253828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616" name="Group"/>
            <p:cNvGrpSpPr/>
            <p:nvPr/>
          </p:nvGrpSpPr>
          <p:grpSpPr>
            <a:xfrm>
              <a:off x="6170655" y="482600"/>
              <a:ext cx="2236746" cy="1828800"/>
              <a:chOff x="0" y="0"/>
              <a:chExt cx="2236744" cy="1828800"/>
            </a:xfrm>
          </p:grpSpPr>
          <p:grpSp>
            <p:nvGrpSpPr>
              <p:cNvPr id="613" name="Group"/>
              <p:cNvGrpSpPr/>
              <p:nvPr/>
            </p:nvGrpSpPr>
            <p:grpSpPr>
              <a:xfrm>
                <a:off x="0" y="381000"/>
                <a:ext cx="647701" cy="1016001"/>
                <a:chOff x="0" y="0"/>
                <a:chExt cx="647700" cy="1016000"/>
              </a:xfrm>
            </p:grpSpPr>
            <p:sp>
              <p:nvSpPr>
                <p:cNvPr id="609"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0"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1"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2"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14"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615"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617"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t>Total Economic Value </a:t>
              </a:r>
              <a:br/>
              <a:r>
                <a:t>(TEV)</a:t>
              </a:r>
            </a:p>
          </p:txBody>
        </p:sp>
        <p:grpSp>
          <p:nvGrpSpPr>
            <p:cNvPr id="627" name="Group"/>
            <p:cNvGrpSpPr/>
            <p:nvPr/>
          </p:nvGrpSpPr>
          <p:grpSpPr>
            <a:xfrm>
              <a:off x="3033659" y="876300"/>
              <a:ext cx="3633842" cy="6464300"/>
              <a:chOff x="0" y="0"/>
              <a:chExt cx="3633840" cy="6464300"/>
            </a:xfrm>
          </p:grpSpPr>
          <p:grpSp>
            <p:nvGrpSpPr>
              <p:cNvPr id="623" name="Group"/>
              <p:cNvGrpSpPr/>
              <p:nvPr/>
            </p:nvGrpSpPr>
            <p:grpSpPr>
              <a:xfrm>
                <a:off x="0" y="505094"/>
                <a:ext cx="644612" cy="5442038"/>
                <a:chOff x="0" y="0"/>
                <a:chExt cx="644611" cy="5442036"/>
              </a:xfrm>
            </p:grpSpPr>
            <p:sp>
              <p:nvSpPr>
                <p:cNvPr id="618"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9"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0"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1"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2"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24"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625"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626"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
        <p:nvSpPr>
          <p:cNvPr id="629" name="e.g. rainforest"/>
          <p:cNvSpPr txBox="1"/>
          <p:nvPr/>
        </p:nvSpPr>
        <p:spPr>
          <a:xfrm>
            <a:off x="9090942" y="455930"/>
            <a:ext cx="3149601"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2400" b="1">
                <a:latin typeface="+mn-lt"/>
                <a:ea typeface="+mn-ea"/>
                <a:cs typeface="+mn-cs"/>
                <a:sym typeface="Myriad Pro"/>
              </a:defRPr>
            </a:lvl1pPr>
          </a:lstStyle>
          <a:p>
            <a:r>
              <a:rPr dirty="0"/>
              <a:t>e.g. rainforest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5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5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1" animBg="1" advAuto="0"/>
      <p:bldP spid="558" grpId="2" animBg="1" advAuto="0"/>
      <p:bldP spid="561" grpId="3" animBg="1" advAuto="0"/>
      <p:bldP spid="564" grpId="5" animBg="1" advAuto="0"/>
      <p:bldP spid="567" grpId="4" animBg="1" advAuto="0"/>
      <p:bldP spid="570" grpId="6" animBg="1" advAuto="0"/>
      <p:bldP spid="573" grpId="7" animBg="1" advAuto="0"/>
      <p:bldP spid="576" grpId="8"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Why value the environment?"/>
          <p:cNvSpPr txBox="1">
            <a:spLocks noGrp="1"/>
          </p:cNvSpPr>
          <p:nvPr>
            <p:ph type="title"/>
          </p:nvPr>
        </p:nvSpPr>
        <p:spPr>
          <a:prstGeom prst="rect">
            <a:avLst/>
          </a:prstGeom>
        </p:spPr>
        <p:txBody>
          <a:bodyPr/>
          <a:lstStyle/>
          <a:p>
            <a:r>
              <a:rPr dirty="0"/>
              <a:t>Why value the environment?</a:t>
            </a:r>
          </a:p>
        </p:txBody>
      </p:sp>
    </p:spTree>
    <p:extLst>
      <p:ext uri="{BB962C8B-B14F-4D97-AF65-F5344CB8AC3E}">
        <p14:creationId xmlns:p14="http://schemas.microsoft.com/office/powerpoint/2010/main" val="230847921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75360" y="216747"/>
            <a:ext cx="11054080" cy="1625600"/>
          </a:xfrm>
        </p:spPr>
        <p:txBody>
          <a:bodyPr/>
          <a:lstStyle/>
          <a:p>
            <a:pPr eaLnBrk="1" hangingPunct="1"/>
            <a:r>
              <a:rPr lang="de-DE" sz="4551" dirty="0" smtClean="0">
                <a:latin typeface="Candara" panose="020E0502030303020204" pitchFamily="34" charset="0"/>
              </a:rPr>
              <a:t>Why value?</a:t>
            </a:r>
            <a:endParaRPr lang="en-GB" sz="4551" dirty="0">
              <a:latin typeface="Candara" panose="020E0502030303020204" pitchFamily="34" charset="0"/>
            </a:endParaRPr>
          </a:p>
        </p:txBody>
      </p:sp>
      <p:sp>
        <p:nvSpPr>
          <p:cNvPr id="9219" name="Rectangle 3"/>
          <p:cNvSpPr>
            <a:spLocks noGrp="1" noChangeArrowheads="1"/>
          </p:cNvSpPr>
          <p:nvPr>
            <p:ph type="body" idx="1"/>
          </p:nvPr>
        </p:nvSpPr>
        <p:spPr>
          <a:xfrm>
            <a:off x="866987" y="1625600"/>
            <a:ext cx="11453350" cy="7152640"/>
          </a:xfrm>
        </p:spPr>
        <p:txBody>
          <a:bodyPr>
            <a:normAutofit/>
          </a:bodyPr>
          <a:lstStyle/>
          <a:p>
            <a:pPr eaLnBrk="1" hangingPunct="1">
              <a:lnSpc>
                <a:spcPct val="90000"/>
              </a:lnSpc>
            </a:pPr>
            <a:r>
              <a:rPr lang="de-DE" sz="4000" dirty="0" smtClean="0">
                <a:latin typeface="Candara" panose="020E0502030303020204" pitchFamily="34" charset="0"/>
              </a:rPr>
              <a:t>If you want to</a:t>
            </a:r>
          </a:p>
          <a:p>
            <a:pPr lvl="1"/>
            <a:r>
              <a:rPr lang="de-DE" sz="4000" dirty="0" smtClean="0">
                <a:latin typeface="Candara" panose="020E0502030303020204" pitchFamily="34" charset="0"/>
              </a:rPr>
              <a:t>compare </a:t>
            </a:r>
            <a:r>
              <a:rPr lang="de-DE" sz="4000" dirty="0">
                <a:latin typeface="Candara" panose="020E0502030303020204" pitchFamily="34" charset="0"/>
              </a:rPr>
              <a:t>the impacts of </a:t>
            </a:r>
            <a:r>
              <a:rPr lang="de-DE" sz="4000" dirty="0" smtClean="0">
                <a:latin typeface="Candara" panose="020E0502030303020204" pitchFamily="34" charset="0"/>
              </a:rPr>
              <a:t>environmental damage to </a:t>
            </a:r>
            <a:r>
              <a:rPr lang="de-DE" sz="4000" dirty="0">
                <a:latin typeface="Candara" panose="020E0502030303020204" pitchFamily="34" charset="0"/>
              </a:rPr>
              <a:t>the impacts of emission </a:t>
            </a:r>
            <a:r>
              <a:rPr lang="de-DE" sz="4000" dirty="0" smtClean="0">
                <a:latin typeface="Candara" panose="020E0502030303020204" pitchFamily="34" charset="0"/>
              </a:rPr>
              <a:t>reduction;</a:t>
            </a:r>
          </a:p>
          <a:p>
            <a:pPr lvl="1"/>
            <a:r>
              <a:rPr lang="de-DE" sz="4000" dirty="0">
                <a:latin typeface="Candara" panose="020E0502030303020204" pitchFamily="34" charset="0"/>
              </a:rPr>
              <a:t>i</a:t>
            </a:r>
            <a:r>
              <a:rPr lang="de-DE" sz="4000" dirty="0" smtClean="0">
                <a:latin typeface="Candara" panose="020E0502030303020204" pitchFamily="34" charset="0"/>
              </a:rPr>
              <a:t>mpose the Pigou tax;</a:t>
            </a:r>
          </a:p>
          <a:p>
            <a:pPr lvl="1"/>
            <a:r>
              <a:rPr lang="de-DE" sz="4000" dirty="0">
                <a:latin typeface="Candara" panose="020E0502030303020204" pitchFamily="34" charset="0"/>
              </a:rPr>
              <a:t>p</a:t>
            </a:r>
            <a:r>
              <a:rPr lang="de-DE" sz="4000" dirty="0" smtClean="0">
                <a:latin typeface="Candara" panose="020E0502030303020204" pitchFamily="34" charset="0"/>
              </a:rPr>
              <a:t>ay for environmental services;</a:t>
            </a:r>
          </a:p>
          <a:p>
            <a:pPr lvl="1"/>
            <a:r>
              <a:rPr lang="de-DE" sz="4000" dirty="0" smtClean="0">
                <a:latin typeface="Candara" panose="020E0502030303020204" pitchFamily="34" charset="0"/>
              </a:rPr>
              <a:t>include </a:t>
            </a:r>
            <a:r>
              <a:rPr lang="de-DE" sz="4000" dirty="0">
                <a:latin typeface="Candara" panose="020E0502030303020204" pitchFamily="34" charset="0"/>
              </a:rPr>
              <a:t>the impacts in the national </a:t>
            </a:r>
            <a:r>
              <a:rPr lang="de-DE" sz="4000" dirty="0" smtClean="0">
                <a:latin typeface="Candara" panose="020E0502030303020204" pitchFamily="34" charset="0"/>
              </a:rPr>
              <a:t>accounts; or</a:t>
            </a:r>
          </a:p>
          <a:p>
            <a:pPr lvl="1"/>
            <a:r>
              <a:rPr lang="de-DE" sz="4000" dirty="0" smtClean="0">
                <a:latin typeface="Candara" panose="020E0502030303020204" pitchFamily="34" charset="0"/>
              </a:rPr>
              <a:t>determine </a:t>
            </a:r>
            <a:r>
              <a:rPr lang="de-DE" sz="4000" dirty="0">
                <a:latin typeface="Candara" panose="020E0502030303020204" pitchFamily="34" charset="0"/>
              </a:rPr>
              <a:t>how much compensation should be </a:t>
            </a:r>
            <a:r>
              <a:rPr lang="de-DE" sz="4000" dirty="0" smtClean="0">
                <a:latin typeface="Candara" panose="020E0502030303020204" pitchFamily="34" charset="0"/>
              </a:rPr>
              <a:t>paid</a:t>
            </a:r>
          </a:p>
          <a:p>
            <a:r>
              <a:rPr lang="de-DE" sz="4000" dirty="0" smtClean="0">
                <a:latin typeface="Candara" panose="020E0502030303020204" pitchFamily="34" charset="0"/>
              </a:rPr>
              <a:t> </a:t>
            </a:r>
            <a:r>
              <a:rPr lang="de-DE" sz="4000" dirty="0">
                <a:latin typeface="Candara" panose="020E0502030303020204" pitchFamily="34" charset="0"/>
              </a:rPr>
              <a:t>money is the appropriate indicator</a:t>
            </a:r>
            <a:endParaRPr lang="en-GB" sz="4000" dirty="0">
              <a:latin typeface="Candara" panose="020E0502030303020204" pitchFamily="34" charset="0"/>
            </a:endParaRPr>
          </a:p>
        </p:txBody>
      </p:sp>
    </p:spTree>
    <p:extLst>
      <p:ext uri="{BB962C8B-B14F-4D97-AF65-F5344CB8AC3E}">
        <p14:creationId xmlns:p14="http://schemas.microsoft.com/office/powerpoint/2010/main" val="1203571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325120" y="650240"/>
            <a:ext cx="12137813" cy="5852160"/>
          </a:xfrm>
        </p:spPr>
        <p:txBody>
          <a:bodyPr>
            <a:normAutofit lnSpcReduction="10000"/>
          </a:bodyPr>
          <a:lstStyle/>
          <a:p>
            <a:pPr>
              <a:lnSpc>
                <a:spcPct val="90000"/>
              </a:lnSpc>
              <a:buFontTx/>
              <a:buNone/>
            </a:pPr>
            <a:r>
              <a:rPr lang="de-DE" altLang="en-US" sz="3413" dirty="0">
                <a:latin typeface="Candara" panose="020E0502030303020204" pitchFamily="34" charset="0"/>
              </a:rPr>
              <a:t>[E]conomists have the reputation of being unimaginative bean-counters, doggedly claiming to quantify the unquantifiable [...] and personifying Oscar Wilde‘s definition of a cynic as someone who knows the price of everything and the value of nothing. [...] It is true that [economists] would give a lot for a rough quantitative answer; but that only reflects the fact that any policy can be pushed harder or less hard, further or less far, and that a useful evaluation has to suggest how hard and how far. The beans have to be counted, if only approximately: those gentle souls who merely ooh and ah over them are arguably part of the problem, not part of the solution.</a:t>
            </a:r>
          </a:p>
          <a:p>
            <a:pPr algn="r">
              <a:lnSpc>
                <a:spcPct val="90000"/>
              </a:lnSpc>
              <a:buFontTx/>
              <a:buNone/>
            </a:pPr>
            <a:r>
              <a:rPr lang="de-DE" altLang="en-US" sz="3413" dirty="0">
                <a:latin typeface="Candara" panose="020E0502030303020204" pitchFamily="34" charset="0"/>
              </a:rPr>
              <a:t>Robert M. Solow</a:t>
            </a:r>
            <a:endParaRPr lang="en-GB" altLang="en-US" sz="3413" dirty="0">
              <a:latin typeface="Candara" panose="020E0502030303020204" pitchFamily="34" charset="0"/>
            </a:endParaRPr>
          </a:p>
        </p:txBody>
      </p:sp>
      <p:pic>
        <p:nvPicPr>
          <p:cNvPr id="3" name="Picture 2">
            <a:extLst>
              <a:ext uri="{FF2B5EF4-FFF2-40B4-BE49-F238E27FC236}">
                <a16:creationId xmlns="" xmlns:a16="http://schemas.microsoft.com/office/drawing/2014/main" id="{A97A7B20-F521-466D-8499-06BE8A360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60" y="5897980"/>
            <a:ext cx="2674247" cy="3747247"/>
          </a:xfrm>
          <a:prstGeom prst="rect">
            <a:avLst/>
          </a:prstGeom>
        </p:spPr>
      </p:pic>
    </p:spTree>
    <p:extLst>
      <p:ext uri="{BB962C8B-B14F-4D97-AF65-F5344CB8AC3E}">
        <p14:creationId xmlns:p14="http://schemas.microsoft.com/office/powerpoint/2010/main" val="41319795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Applications of valuation"/>
          <p:cNvSpPr txBox="1">
            <a:spLocks noGrp="1"/>
          </p:cNvSpPr>
          <p:nvPr>
            <p:ph type="title"/>
          </p:nvPr>
        </p:nvSpPr>
        <p:spPr>
          <a:prstGeom prst="rect">
            <a:avLst/>
          </a:prstGeom>
        </p:spPr>
        <p:txBody>
          <a:bodyPr/>
          <a:lstStyle/>
          <a:p>
            <a:r>
              <a:t>Applications of valuation</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327153_6694.jpg" descr="327153_6694.jpg"/>
          <p:cNvPicPr>
            <a:picLocks noChangeAspect="1"/>
          </p:cNvPicPr>
          <p:nvPr/>
        </p:nvPicPr>
        <p:blipFill>
          <a:blip r:embed="rId3"/>
          <a:stretch>
            <a:fillRect/>
          </a:stretch>
        </p:blipFill>
        <p:spPr>
          <a:xfrm>
            <a:off x="-812800" y="4233"/>
            <a:ext cx="7315200" cy="4876801"/>
          </a:xfrm>
          <a:prstGeom prst="rect">
            <a:avLst/>
          </a:prstGeom>
          <a:ln w="12700">
            <a:miter lim="400000"/>
          </a:ln>
        </p:spPr>
      </p:pic>
      <p:pic>
        <p:nvPicPr>
          <p:cNvPr id="417" name="890224_68698096.jpg" descr="890224_68698096.jpg"/>
          <p:cNvPicPr>
            <a:picLocks noChangeAspect="1"/>
          </p:cNvPicPr>
          <p:nvPr/>
        </p:nvPicPr>
        <p:blipFill>
          <a:blip r:embed="rId4"/>
          <a:stretch>
            <a:fillRect/>
          </a:stretch>
        </p:blipFill>
        <p:spPr>
          <a:xfrm flipH="1">
            <a:off x="6499225" y="-5641"/>
            <a:ext cx="7334250" cy="4876801"/>
          </a:xfrm>
          <a:prstGeom prst="rect">
            <a:avLst/>
          </a:prstGeom>
          <a:ln w="12700">
            <a:miter lim="400000"/>
          </a:ln>
        </p:spPr>
      </p:pic>
      <p:pic>
        <p:nvPicPr>
          <p:cNvPr id="418" name="1269225_84688733.jpg" descr="1269225_84688733.jpg"/>
          <p:cNvPicPr>
            <a:picLocks noChangeAspect="1"/>
          </p:cNvPicPr>
          <p:nvPr/>
        </p:nvPicPr>
        <p:blipFill>
          <a:blip r:embed="rId5"/>
          <a:stretch>
            <a:fillRect/>
          </a:stretch>
        </p:blipFill>
        <p:spPr>
          <a:xfrm>
            <a:off x="-838200" y="4874268"/>
            <a:ext cx="7340600" cy="4927957"/>
          </a:xfrm>
          <a:prstGeom prst="rect">
            <a:avLst/>
          </a:prstGeom>
          <a:ln w="12700">
            <a:miter lim="400000"/>
          </a:ln>
        </p:spPr>
      </p:pic>
      <p:pic>
        <p:nvPicPr>
          <p:cNvPr id="419" name="888161_58441084.jpg" descr="888161_58441084.jpg"/>
          <p:cNvPicPr>
            <a:picLocks noChangeAspect="1"/>
          </p:cNvPicPr>
          <p:nvPr/>
        </p:nvPicPr>
        <p:blipFill>
          <a:blip r:embed="rId6"/>
          <a:stretch>
            <a:fillRect/>
          </a:stretch>
        </p:blipFill>
        <p:spPr>
          <a:xfrm>
            <a:off x="6502400" y="4870450"/>
            <a:ext cx="6629400" cy="4972050"/>
          </a:xfrm>
          <a:prstGeom prst="rect">
            <a:avLst/>
          </a:prstGeom>
          <a:ln w="12700">
            <a:miter lim="400000"/>
          </a:ln>
        </p:spPr>
      </p:pic>
      <p:sp>
        <p:nvSpPr>
          <p:cNvPr id="420" name="Photos: Bjarne Henning Kvaale, Rick Hawkins, Alfred Borchard, Barun Patro — SXC"/>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a:latin typeface="+mn-lt"/>
                <a:ea typeface="+mn-ea"/>
                <a:cs typeface="+mn-cs"/>
                <a:sym typeface="Myriad Pro"/>
              </a:defRPr>
            </a:lvl1pPr>
          </a:lstStyle>
          <a:p>
            <a:r>
              <a:t>Photos: Bjarne Henning Kvaale, Rick Hawkins, Alfred Borchard, Barun Patro — SXC</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What is value?"/>
          <p:cNvSpPr txBox="1">
            <a:spLocks noGrp="1"/>
          </p:cNvSpPr>
          <p:nvPr>
            <p:ph type="title"/>
          </p:nvPr>
        </p:nvSpPr>
        <p:spPr>
          <a:prstGeom prst="rect">
            <a:avLst/>
          </a:prstGeom>
        </p:spPr>
        <p:txBody>
          <a:bodyPr/>
          <a:lstStyle/>
          <a:p>
            <a:r>
              <a:rPr dirty="0"/>
              <a:t>What is value?</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ocial CBA"/>
          <p:cNvSpPr txBox="1">
            <a:spLocks noGrp="1"/>
          </p:cNvSpPr>
          <p:nvPr>
            <p:ph type="title"/>
          </p:nvPr>
        </p:nvSpPr>
        <p:spPr>
          <a:xfrm>
            <a:off x="990333" y="134281"/>
            <a:ext cx="11216640" cy="1885245"/>
          </a:xfrm>
          <a:prstGeom prst="rect">
            <a:avLst/>
          </a:prstGeom>
        </p:spPr>
        <p:txBody>
          <a:bodyPr/>
          <a:lstStyle/>
          <a:p>
            <a:r>
              <a:rPr dirty="0"/>
              <a:t>Social CBA</a:t>
            </a:r>
          </a:p>
        </p:txBody>
      </p:sp>
      <p:sp>
        <p:nvSpPr>
          <p:cNvPr id="668" name="Assesses total social costs and benefits…"/>
          <p:cNvSpPr txBox="1">
            <a:spLocks noGrp="1"/>
          </p:cNvSpPr>
          <p:nvPr>
            <p:ph type="body" idx="1"/>
          </p:nvPr>
        </p:nvSpPr>
        <p:spPr>
          <a:xfrm>
            <a:off x="812800" y="1625600"/>
            <a:ext cx="6121400" cy="7315200"/>
          </a:xfrm>
          <a:prstGeom prst="rect">
            <a:avLst/>
          </a:prstGeom>
        </p:spPr>
        <p:txBody>
          <a:bodyPr/>
          <a:lstStyle/>
          <a:p>
            <a:pPr marL="977900" indent="-571500"/>
            <a:r>
              <a:rPr dirty="0"/>
              <a:t>Assesses total social costs and </a:t>
            </a:r>
            <a:r>
              <a:rPr dirty="0" smtClean="0"/>
              <a:t>benefits</a:t>
            </a:r>
            <a:endParaRPr lang="en-GB" dirty="0" smtClean="0"/>
          </a:p>
          <a:p>
            <a:pPr marL="977900" indent="-571500"/>
            <a:r>
              <a:rPr dirty="0" smtClean="0"/>
              <a:t>To </a:t>
            </a:r>
            <a:r>
              <a:rPr dirty="0"/>
              <a:t>anyone — not just commercial costs and </a:t>
            </a:r>
            <a:r>
              <a:rPr dirty="0" smtClean="0"/>
              <a:t>returns</a:t>
            </a:r>
            <a:endParaRPr lang="en-GB" dirty="0" smtClean="0"/>
          </a:p>
          <a:p>
            <a:pPr marL="977900" indent="-571500"/>
            <a:endParaRPr lang="en-GB" sz="4000" dirty="0"/>
          </a:p>
          <a:p>
            <a:pPr marL="977900" indent="-571500"/>
            <a:r>
              <a:rPr lang="en-GB" sz="4000" dirty="0" smtClean="0"/>
              <a:t>See last lecture</a:t>
            </a:r>
            <a:r>
              <a:rPr sz="2369" dirty="0"/>
              <a:t/>
            </a:r>
            <a:br>
              <a:rPr sz="2369" dirty="0"/>
            </a:br>
            <a:endParaRPr sz="2369" dirty="0"/>
          </a:p>
        </p:txBody>
      </p:sp>
      <p:pic>
        <p:nvPicPr>
          <p:cNvPr id="669" name="495550_24161536.jpg" descr="495550_24161536.jpg"/>
          <p:cNvPicPr>
            <a:picLocks noChangeAspect="1"/>
          </p:cNvPicPr>
          <p:nvPr/>
        </p:nvPicPr>
        <p:blipFill>
          <a:blip r:embed="rId3"/>
          <a:stretch>
            <a:fillRect/>
          </a:stretch>
        </p:blipFill>
        <p:spPr>
          <a:xfrm>
            <a:off x="7739846" y="1619250"/>
            <a:ext cx="5277654" cy="5664200"/>
          </a:xfrm>
          <a:prstGeom prst="rect">
            <a:avLst/>
          </a:prstGeom>
          <a:ln w="12700">
            <a:solidFill>
              <a:srgbClr val="FFFFFF"/>
            </a:solidFill>
            <a:miter lim="400000"/>
          </a:ln>
        </p:spPr>
      </p:pic>
      <p:grpSp>
        <p:nvGrpSpPr>
          <p:cNvPr id="672" name="Group"/>
          <p:cNvGrpSpPr/>
          <p:nvPr/>
        </p:nvGrpSpPr>
        <p:grpSpPr>
          <a:xfrm>
            <a:off x="8753884" y="3122930"/>
            <a:ext cx="3223232" cy="1932940"/>
            <a:chOff x="0" y="0"/>
            <a:chExt cx="3223230" cy="1932939"/>
          </a:xfrm>
        </p:grpSpPr>
        <p:sp>
          <p:nvSpPr>
            <p:cNvPr id="670" name="?"/>
            <p:cNvSpPr txBox="1"/>
            <p:nvPr/>
          </p:nvSpPr>
          <p:spPr>
            <a:xfrm>
              <a:off x="-1" y="0"/>
              <a:ext cx="928117" cy="193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4400" b="1">
                  <a:latin typeface="+mn-lt"/>
                  <a:ea typeface="+mn-ea"/>
                  <a:cs typeface="+mn-cs"/>
                  <a:sym typeface="Myriad Pro"/>
                </a:defRPr>
              </a:lvl1pPr>
            </a:lstStyle>
            <a:p>
              <a:r>
                <a:t>?</a:t>
              </a:r>
            </a:p>
          </p:txBody>
        </p:sp>
        <p:sp>
          <p:nvSpPr>
            <p:cNvPr id="671" name="?"/>
            <p:cNvSpPr txBox="1"/>
            <p:nvPr/>
          </p:nvSpPr>
          <p:spPr>
            <a:xfrm>
              <a:off x="2295114" y="0"/>
              <a:ext cx="928117" cy="193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4400" b="1">
                  <a:latin typeface="+mn-lt"/>
                  <a:ea typeface="+mn-ea"/>
                  <a:cs typeface="+mn-cs"/>
                  <a:sym typeface="Myriad Pro"/>
                </a:defRPr>
              </a:lvl1pPr>
            </a:lstStyle>
            <a:p>
              <a: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672"/>
                                        </p:tgtEl>
                                        <p:attrNameLst>
                                          <p:attrName>style.visibility</p:attrName>
                                        </p:attrNameLst>
                                      </p:cBhvr>
                                      <p:to>
                                        <p:strVal val="visible"/>
                                      </p:to>
                                    </p:set>
                                    <p:anim calcmode="lin" valueType="num">
                                      <p:cBhvr>
                                        <p:cTn id="7" dur="500" fill="hold"/>
                                        <p:tgtEl>
                                          <p:spTgt spid="672"/>
                                        </p:tgtEl>
                                        <p:attrNameLst>
                                          <p:attrName>ppt_w</p:attrName>
                                        </p:attrNameLst>
                                      </p:cBhvr>
                                      <p:tavLst>
                                        <p:tav tm="0">
                                          <p:val>
                                            <p:fltVal val="0"/>
                                          </p:val>
                                        </p:tav>
                                        <p:tav tm="100000">
                                          <p:val>
                                            <p:strVal val="#ppt_w"/>
                                          </p:val>
                                        </p:tav>
                                      </p:tavLst>
                                    </p:anim>
                                    <p:anim calcmode="lin" valueType="num">
                                      <p:cBhvr>
                                        <p:cTn id="8" dur="500" fill="hold"/>
                                        <p:tgtEl>
                                          <p:spTgt spid="6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66987" y="0"/>
            <a:ext cx="11054080" cy="1408853"/>
          </a:xfrm>
        </p:spPr>
        <p:txBody>
          <a:bodyPr/>
          <a:lstStyle/>
          <a:p>
            <a:r>
              <a:rPr lang="en-GB" altLang="en-US" sz="4551" dirty="0" smtClean="0">
                <a:latin typeface="Candara" panose="020E0502030303020204" pitchFamily="34" charset="0"/>
              </a:rPr>
              <a:t>Benefit-cost analysis</a:t>
            </a:r>
            <a:endParaRPr lang="en-GB" altLang="en-US" sz="4551" dirty="0">
              <a:latin typeface="Candara" panose="020E0502030303020204" pitchFamily="34" charset="0"/>
            </a:endParaRPr>
          </a:p>
        </p:txBody>
      </p:sp>
      <p:sp>
        <p:nvSpPr>
          <p:cNvPr id="5123" name="Rectangle 3"/>
          <p:cNvSpPr>
            <a:spLocks noGrp="1" noChangeArrowheads="1"/>
          </p:cNvSpPr>
          <p:nvPr>
            <p:ph type="body" idx="1"/>
          </p:nvPr>
        </p:nvSpPr>
        <p:spPr>
          <a:xfrm>
            <a:off x="1083733" y="1408853"/>
            <a:ext cx="11054080" cy="6502400"/>
          </a:xfrm>
        </p:spPr>
        <p:txBody>
          <a:bodyPr/>
          <a:lstStyle/>
          <a:p>
            <a:r>
              <a:rPr lang="en-GB" altLang="en-US" sz="3982" dirty="0">
                <a:latin typeface="Candara" panose="020E0502030303020204" pitchFamily="34" charset="0"/>
              </a:rPr>
              <a:t>If an optimum is sought, the marginal external cost function must be estimated, and expressed in money</a:t>
            </a:r>
          </a:p>
        </p:txBody>
      </p:sp>
      <p:sp>
        <p:nvSpPr>
          <p:cNvPr id="629764" name="Line 4"/>
          <p:cNvSpPr>
            <a:spLocks noChangeShapeType="1"/>
          </p:cNvSpPr>
          <p:nvPr/>
        </p:nvSpPr>
        <p:spPr bwMode="auto">
          <a:xfrm>
            <a:off x="1950720" y="4768427"/>
            <a:ext cx="91033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65" name="Text Box 5"/>
          <p:cNvSpPr txBox="1">
            <a:spLocks noChangeArrowheads="1"/>
          </p:cNvSpPr>
          <p:nvPr/>
        </p:nvSpPr>
        <p:spPr bwMode="auto">
          <a:xfrm>
            <a:off x="8453120" y="4009814"/>
            <a:ext cx="50045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A</a:t>
            </a:r>
          </a:p>
        </p:txBody>
      </p:sp>
      <p:sp>
        <p:nvSpPr>
          <p:cNvPr id="629766" name="Text Box 6"/>
          <p:cNvSpPr txBox="1">
            <a:spLocks noChangeArrowheads="1"/>
          </p:cNvSpPr>
          <p:nvPr/>
        </p:nvSpPr>
        <p:spPr bwMode="auto">
          <a:xfrm>
            <a:off x="5852160" y="4009814"/>
            <a:ext cx="50045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O</a:t>
            </a:r>
          </a:p>
        </p:txBody>
      </p:sp>
      <p:sp>
        <p:nvSpPr>
          <p:cNvPr id="629767" name="Text Box 7"/>
          <p:cNvSpPr txBox="1">
            <a:spLocks noChangeArrowheads="1"/>
          </p:cNvSpPr>
          <p:nvPr/>
        </p:nvSpPr>
        <p:spPr bwMode="auto">
          <a:xfrm>
            <a:off x="7044267" y="4009814"/>
            <a:ext cx="43152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&gt;</a:t>
            </a:r>
          </a:p>
        </p:txBody>
      </p:sp>
      <p:sp>
        <p:nvSpPr>
          <p:cNvPr id="629768" name="Text Box 8"/>
          <p:cNvSpPr txBox="1">
            <a:spLocks noChangeArrowheads="1"/>
          </p:cNvSpPr>
          <p:nvPr/>
        </p:nvSpPr>
        <p:spPr bwMode="auto">
          <a:xfrm>
            <a:off x="3142827" y="4009814"/>
            <a:ext cx="476412"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B</a:t>
            </a:r>
          </a:p>
        </p:txBody>
      </p:sp>
      <p:sp>
        <p:nvSpPr>
          <p:cNvPr id="629769" name="Text Box 9"/>
          <p:cNvSpPr txBox="1">
            <a:spLocks noChangeArrowheads="1"/>
          </p:cNvSpPr>
          <p:nvPr/>
        </p:nvSpPr>
        <p:spPr bwMode="auto">
          <a:xfrm>
            <a:off x="4334933" y="4009814"/>
            <a:ext cx="43152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&gt;</a:t>
            </a:r>
          </a:p>
        </p:txBody>
      </p:sp>
      <p:sp>
        <p:nvSpPr>
          <p:cNvPr id="629770" name="Line 10"/>
          <p:cNvSpPr>
            <a:spLocks noChangeShapeType="1"/>
          </p:cNvSpPr>
          <p:nvPr/>
        </p:nvSpPr>
        <p:spPr bwMode="auto">
          <a:xfrm>
            <a:off x="2275840" y="7369387"/>
            <a:ext cx="845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71" name="Line 11"/>
          <p:cNvSpPr>
            <a:spLocks noChangeShapeType="1"/>
          </p:cNvSpPr>
          <p:nvPr/>
        </p:nvSpPr>
        <p:spPr bwMode="auto">
          <a:xfrm>
            <a:off x="6068907" y="4985173"/>
            <a:ext cx="0" cy="47684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72" name="Text Box 12"/>
          <p:cNvSpPr txBox="1">
            <a:spLocks noChangeArrowheads="1"/>
          </p:cNvSpPr>
          <p:nvPr/>
        </p:nvSpPr>
        <p:spPr bwMode="auto">
          <a:xfrm>
            <a:off x="6154702" y="6669476"/>
            <a:ext cx="50045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O</a:t>
            </a:r>
          </a:p>
        </p:txBody>
      </p:sp>
      <p:sp>
        <p:nvSpPr>
          <p:cNvPr id="629773" name="Text Box 13"/>
          <p:cNvSpPr txBox="1">
            <a:spLocks noChangeArrowheads="1"/>
          </p:cNvSpPr>
          <p:nvPr/>
        </p:nvSpPr>
        <p:spPr bwMode="auto">
          <a:xfrm>
            <a:off x="8647289" y="5260623"/>
            <a:ext cx="50045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A</a:t>
            </a:r>
          </a:p>
        </p:txBody>
      </p:sp>
      <p:sp>
        <p:nvSpPr>
          <p:cNvPr id="629774" name="Text Box 14"/>
          <p:cNvSpPr txBox="1">
            <a:spLocks noChangeArrowheads="1"/>
          </p:cNvSpPr>
          <p:nvPr/>
        </p:nvSpPr>
        <p:spPr bwMode="auto">
          <a:xfrm>
            <a:off x="2686755" y="8836943"/>
            <a:ext cx="476412"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B</a:t>
            </a:r>
          </a:p>
        </p:txBody>
      </p:sp>
      <p:sp>
        <p:nvSpPr>
          <p:cNvPr id="629775" name="Text Box 15"/>
          <p:cNvSpPr txBox="1">
            <a:spLocks noChangeArrowheads="1"/>
          </p:cNvSpPr>
          <p:nvPr/>
        </p:nvSpPr>
        <p:spPr bwMode="auto">
          <a:xfrm>
            <a:off x="2578382" y="5477369"/>
            <a:ext cx="476412"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C</a:t>
            </a:r>
          </a:p>
        </p:txBody>
      </p:sp>
      <p:sp>
        <p:nvSpPr>
          <p:cNvPr id="629776" name="Text Box 16"/>
          <p:cNvSpPr txBox="1">
            <a:spLocks noChangeArrowheads="1"/>
          </p:cNvSpPr>
          <p:nvPr/>
        </p:nvSpPr>
        <p:spPr bwMode="auto">
          <a:xfrm>
            <a:off x="8647289" y="8836943"/>
            <a:ext cx="50045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D</a:t>
            </a:r>
          </a:p>
        </p:txBody>
      </p:sp>
      <p:sp>
        <p:nvSpPr>
          <p:cNvPr id="629777" name="Text Box 17"/>
          <p:cNvSpPr txBox="1">
            <a:spLocks noChangeArrowheads="1"/>
          </p:cNvSpPr>
          <p:nvPr/>
        </p:nvSpPr>
        <p:spPr bwMode="auto">
          <a:xfrm>
            <a:off x="7369387" y="5960534"/>
            <a:ext cx="43152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&gt;</a:t>
            </a:r>
          </a:p>
        </p:txBody>
      </p:sp>
      <p:sp>
        <p:nvSpPr>
          <p:cNvPr id="629778" name="Text Box 18"/>
          <p:cNvSpPr txBox="1">
            <a:spLocks noChangeArrowheads="1"/>
          </p:cNvSpPr>
          <p:nvPr/>
        </p:nvSpPr>
        <p:spPr bwMode="auto">
          <a:xfrm>
            <a:off x="4009813" y="8019627"/>
            <a:ext cx="43152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&gt;</a:t>
            </a:r>
          </a:p>
        </p:txBody>
      </p:sp>
      <p:sp>
        <p:nvSpPr>
          <p:cNvPr id="629779" name="Text Box 19"/>
          <p:cNvSpPr txBox="1">
            <a:spLocks noChangeArrowheads="1"/>
          </p:cNvSpPr>
          <p:nvPr/>
        </p:nvSpPr>
        <p:spPr bwMode="auto">
          <a:xfrm>
            <a:off x="4203982" y="6127609"/>
            <a:ext cx="37863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a:t>
            </a:r>
          </a:p>
        </p:txBody>
      </p:sp>
      <p:sp>
        <p:nvSpPr>
          <p:cNvPr id="629780" name="Text Box 20"/>
          <p:cNvSpPr txBox="1">
            <a:spLocks noChangeArrowheads="1"/>
          </p:cNvSpPr>
          <p:nvPr/>
        </p:nvSpPr>
        <p:spPr bwMode="auto">
          <a:xfrm>
            <a:off x="7346809" y="8078329"/>
            <a:ext cx="37863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t>?</a:t>
            </a:r>
          </a:p>
        </p:txBody>
      </p:sp>
    </p:spTree>
    <p:extLst>
      <p:ext uri="{BB962C8B-B14F-4D97-AF65-F5344CB8AC3E}">
        <p14:creationId xmlns:p14="http://schemas.microsoft.com/office/powerpoint/2010/main" val="114616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976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2976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2976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2976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29767"/>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62976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629770"/>
                                        </p:tgtEl>
                                        <p:attrNameLst>
                                          <p:attrName>style.visibility</p:attrName>
                                        </p:attrNameLst>
                                      </p:cBhvr>
                                      <p:to>
                                        <p:strVal val="visible"/>
                                      </p:to>
                                    </p:se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629771"/>
                                        </p:tgtEl>
                                        <p:attrNameLst>
                                          <p:attrName>style.visibility</p:attrName>
                                        </p:attrNameLst>
                                      </p:cBhvr>
                                      <p:to>
                                        <p:strVal val="visible"/>
                                      </p:to>
                                    </p:set>
                                  </p:childTnLst>
                                </p:cTn>
                              </p:par>
                            </p:childTnLst>
                          </p:cTn>
                        </p:par>
                        <p:par>
                          <p:cTn id="32" fill="hold" nodeType="afterGroup">
                            <p:stCondLst>
                              <p:cond delay="1000"/>
                            </p:stCondLst>
                            <p:childTnLst>
                              <p:par>
                                <p:cTn id="33" presetID="1" presetClass="entr" presetSubtype="0" fill="hold" grpId="0" nodeType="afterEffect">
                                  <p:stCondLst>
                                    <p:cond delay="0"/>
                                  </p:stCondLst>
                                  <p:childTnLst>
                                    <p:set>
                                      <p:cBhvr>
                                        <p:cTn id="34" dur="1" fill="hold">
                                          <p:stCondLst>
                                            <p:cond delay="499"/>
                                          </p:stCondLst>
                                        </p:cTn>
                                        <p:tgtEl>
                                          <p:spTgt spid="6297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29773"/>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629774"/>
                                        </p:tgtEl>
                                        <p:attrNameLst>
                                          <p:attrName>style.visibility</p:attrName>
                                        </p:attrNameLst>
                                      </p:cBhvr>
                                      <p:to>
                                        <p:strVal val="visible"/>
                                      </p:to>
                                    </p:set>
                                  </p:childTnLst>
                                </p:cTn>
                              </p:par>
                            </p:childTnLst>
                          </p:cTn>
                        </p:par>
                        <p:par>
                          <p:cTn id="42" fill="hold" nodeType="afterGroup">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629777"/>
                                        </p:tgtEl>
                                        <p:attrNameLst>
                                          <p:attrName>style.visibility</p:attrName>
                                        </p:attrNameLst>
                                      </p:cBhvr>
                                      <p:to>
                                        <p:strVal val="visible"/>
                                      </p:to>
                                    </p:set>
                                  </p:childTnLst>
                                </p:cTn>
                              </p:par>
                            </p:childTnLst>
                          </p:cTn>
                        </p:par>
                        <p:par>
                          <p:cTn id="45" fill="hold" nodeType="afterGroup">
                            <p:stCondLst>
                              <p:cond delay="1500"/>
                            </p:stCondLst>
                            <p:childTnLst>
                              <p:par>
                                <p:cTn id="46" presetID="1" presetClass="entr" presetSubtype="0" fill="hold" grpId="0" nodeType="afterEffect">
                                  <p:stCondLst>
                                    <p:cond delay="0"/>
                                  </p:stCondLst>
                                  <p:childTnLst>
                                    <p:set>
                                      <p:cBhvr>
                                        <p:cTn id="47" dur="1" fill="hold">
                                          <p:stCondLst>
                                            <p:cond delay="499"/>
                                          </p:stCondLst>
                                        </p:cTn>
                                        <p:tgtEl>
                                          <p:spTgt spid="629778"/>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29775"/>
                                        </p:tgtEl>
                                        <p:attrNameLst>
                                          <p:attrName>style.visibility</p:attrName>
                                        </p:attrNameLst>
                                      </p:cBhvr>
                                      <p:to>
                                        <p:strVal val="visible"/>
                                      </p:to>
                                    </p:se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62977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629779"/>
                                        </p:tgtEl>
                                        <p:attrNameLst>
                                          <p:attrName>style.visibility</p:attrName>
                                        </p:attrNameLst>
                                      </p:cBhvr>
                                      <p:to>
                                        <p:strVal val="visible"/>
                                      </p:to>
                                    </p:set>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629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5" grpId="0" autoUpdateAnimBg="0"/>
      <p:bldP spid="629766" grpId="0" autoUpdateAnimBg="0"/>
      <p:bldP spid="629767" grpId="0" autoUpdateAnimBg="0"/>
      <p:bldP spid="629768" grpId="0" autoUpdateAnimBg="0"/>
      <p:bldP spid="629769" grpId="0" autoUpdateAnimBg="0"/>
      <p:bldP spid="629772" grpId="0" autoUpdateAnimBg="0"/>
      <p:bldP spid="629773" grpId="0" autoUpdateAnimBg="0"/>
      <p:bldP spid="629774" grpId="0" autoUpdateAnimBg="0"/>
      <p:bldP spid="629775" grpId="0" autoUpdateAnimBg="0"/>
      <p:bldP spid="629776" grpId="0" autoUpdateAnimBg="0"/>
      <p:bldP spid="629777" grpId="0" autoUpdateAnimBg="0"/>
      <p:bldP spid="629778" grpId="0" autoUpdateAnimBg="0"/>
      <p:bldP spid="629779" grpId="0" autoUpdateAnimBg="0"/>
      <p:bldP spid="629780"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IMG_1129.jpg" descr="IMG_1129.jpg"/>
          <p:cNvPicPr>
            <a:picLocks noChangeAspect="1"/>
          </p:cNvPicPr>
          <p:nvPr/>
        </p:nvPicPr>
        <p:blipFill>
          <a:blip r:embed="rId3"/>
          <a:stretch>
            <a:fillRect/>
          </a:stretch>
        </p:blipFill>
        <p:spPr>
          <a:xfrm>
            <a:off x="0" y="0"/>
            <a:ext cx="13004800" cy="9753600"/>
          </a:xfrm>
          <a:prstGeom prst="rect">
            <a:avLst/>
          </a:prstGeom>
          <a:ln w="12700">
            <a:miter lim="400000"/>
          </a:ln>
        </p:spPr>
      </p:pic>
      <p:pic>
        <p:nvPicPr>
          <p:cNvPr id="429" name="8794158.jpg" descr="8794158.jpg"/>
          <p:cNvPicPr>
            <a:picLocks noChangeAspect="1"/>
          </p:cNvPicPr>
          <p:nvPr/>
        </p:nvPicPr>
        <p:blipFill>
          <a:blip r:embed="rId4"/>
          <a:stretch>
            <a:fillRect/>
          </a:stretch>
        </p:blipFill>
        <p:spPr>
          <a:xfrm>
            <a:off x="368300" y="342900"/>
            <a:ext cx="5216740" cy="3060700"/>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Imagine that you could have prevented the oil spill following the Deepwater Horizon explosion by paying…"/>
          <p:cNvSpPr txBox="1">
            <a:spLocks noGrp="1"/>
          </p:cNvSpPr>
          <p:nvPr>
            <p:ph type="title"/>
          </p:nvPr>
        </p:nvSpPr>
        <p:spPr>
          <a:xfrm>
            <a:off x="1568115" y="692485"/>
            <a:ext cx="10414000" cy="3733800"/>
          </a:xfrm>
          <a:prstGeom prst="rect">
            <a:avLst/>
          </a:prstGeom>
        </p:spPr>
        <p:txBody>
          <a:bodyPr anchor="t">
            <a:normAutofit/>
          </a:bodyPr>
          <a:lstStyle/>
          <a:p>
            <a:pPr algn="l" defTabSz="449833">
              <a:defRPr sz="6160" b="0"/>
            </a:pPr>
            <a:r>
              <a:rPr dirty="0"/>
              <a:t>Imagine that you could have </a:t>
            </a:r>
            <a:r>
              <a:rPr b="1" dirty="0"/>
              <a:t>prevented the oil spill </a:t>
            </a:r>
            <a:r>
              <a:rPr dirty="0"/>
              <a:t>following the Deepwater Horizon explosion </a:t>
            </a:r>
            <a:r>
              <a:rPr b="1" dirty="0"/>
              <a:t>by paying</a:t>
            </a:r>
            <a:r>
              <a:rPr dirty="0"/>
              <a:t>… </a:t>
            </a:r>
          </a:p>
        </p:txBody>
      </p:sp>
      <p:pic>
        <p:nvPicPr>
          <p:cNvPr id="434" name="pound-coin.jpg" descr="pound-coin.jpg"/>
          <p:cNvPicPr>
            <a:picLocks noChangeAspect="1"/>
          </p:cNvPicPr>
          <p:nvPr/>
        </p:nvPicPr>
        <p:blipFill>
          <a:blip r:embed="rId3"/>
          <a:stretch>
            <a:fillRect/>
          </a:stretch>
        </p:blipFill>
        <p:spPr>
          <a:xfrm>
            <a:off x="1130300" y="6731000"/>
            <a:ext cx="2032000" cy="2032000"/>
          </a:xfrm>
          <a:prstGeom prst="rect">
            <a:avLst/>
          </a:prstGeom>
          <a:ln w="12700">
            <a:miter lim="400000"/>
          </a:ln>
        </p:spPr>
      </p:pic>
      <p:pic>
        <p:nvPicPr>
          <p:cNvPr id="435" name="5-pound-note.jpg" descr="5-pound-note.jpg"/>
          <p:cNvPicPr>
            <a:picLocks noChangeAspect="1"/>
          </p:cNvPicPr>
          <p:nvPr/>
        </p:nvPicPr>
        <p:blipFill>
          <a:blip r:embed="rId4"/>
          <a:stretch>
            <a:fillRect/>
          </a:stretch>
        </p:blipFill>
        <p:spPr>
          <a:xfrm>
            <a:off x="3606800" y="6729793"/>
            <a:ext cx="4051300" cy="2045908"/>
          </a:xfrm>
          <a:prstGeom prst="rect">
            <a:avLst/>
          </a:prstGeom>
          <a:ln w="12700">
            <a:miter lim="400000"/>
          </a:ln>
          <a:effectLst>
            <a:outerShdw blurRad="127000" dist="76200" dir="2700000" rotWithShape="0">
              <a:srgbClr val="000000">
                <a:alpha val="50000"/>
              </a:srgbClr>
            </a:outerShdw>
          </a:effectLst>
        </p:spPr>
      </p:pic>
      <p:pic>
        <p:nvPicPr>
          <p:cNvPr id="436" name="ukPNL-50Pounds-2011AAA_f.jpg" descr="ukPNL-50Pounds-2011AAA_f.jpg"/>
          <p:cNvPicPr>
            <a:picLocks noChangeAspect="1"/>
          </p:cNvPicPr>
          <p:nvPr/>
        </p:nvPicPr>
        <p:blipFill>
          <a:blip r:embed="rId5"/>
          <a:stretch>
            <a:fillRect/>
          </a:stretch>
        </p:blipFill>
        <p:spPr>
          <a:xfrm>
            <a:off x="8101324" y="6731000"/>
            <a:ext cx="3758325" cy="2044700"/>
          </a:xfrm>
          <a:prstGeom prst="rect">
            <a:avLst/>
          </a:prstGeom>
          <a:ln w="12700">
            <a:miter lim="400000"/>
          </a:ln>
          <a:effectLst>
            <a:outerShdw blurRad="127000" dist="76200" dir="27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1" animBg="1" advAuto="0"/>
      <p:bldP spid="435" grpId="2" animBg="1" advAuto="0"/>
      <p:bldP spid="436" grpId="3"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 name="294800_4064.jpg" descr="294800_4064.jpg"/>
          <p:cNvPicPr>
            <a:picLocks noChangeAspect="1"/>
          </p:cNvPicPr>
          <p:nvPr/>
        </p:nvPicPr>
        <p:blipFill>
          <a:blip r:embed="rId3"/>
          <a:srcRect l="22949" r="29980"/>
          <a:stretch>
            <a:fillRect/>
          </a:stretch>
        </p:blipFill>
        <p:spPr>
          <a:xfrm>
            <a:off x="6883400" y="-12700"/>
            <a:ext cx="6121400" cy="9766300"/>
          </a:xfrm>
          <a:prstGeom prst="rect">
            <a:avLst/>
          </a:prstGeom>
          <a:ln w="12700">
            <a:miter lim="400000"/>
          </a:ln>
        </p:spPr>
      </p:pic>
      <p:sp>
        <p:nvSpPr>
          <p:cNvPr id="717" name="Tax and regulation"/>
          <p:cNvSpPr txBox="1">
            <a:spLocks noGrp="1"/>
          </p:cNvSpPr>
          <p:nvPr>
            <p:ph type="title"/>
          </p:nvPr>
        </p:nvSpPr>
        <p:spPr>
          <a:xfrm>
            <a:off x="268437" y="0"/>
            <a:ext cx="11216640" cy="1885245"/>
          </a:xfrm>
          <a:prstGeom prst="rect">
            <a:avLst/>
          </a:prstGeom>
        </p:spPr>
        <p:txBody>
          <a:bodyPr/>
          <a:lstStyle/>
          <a:p>
            <a:r>
              <a:rPr dirty="0"/>
              <a:t>Tax and regulation</a:t>
            </a:r>
          </a:p>
        </p:txBody>
      </p:sp>
      <p:sp>
        <p:nvSpPr>
          <p:cNvPr id="718" name="Quarrying has externalities…"/>
          <p:cNvSpPr txBox="1">
            <a:spLocks noGrp="1"/>
          </p:cNvSpPr>
          <p:nvPr>
            <p:ph type="body" idx="1"/>
          </p:nvPr>
        </p:nvSpPr>
        <p:spPr>
          <a:xfrm>
            <a:off x="812800" y="1625600"/>
            <a:ext cx="5321300" cy="7315200"/>
          </a:xfrm>
          <a:prstGeom prst="rect">
            <a:avLst/>
          </a:prstGeom>
        </p:spPr>
        <p:txBody>
          <a:bodyPr/>
          <a:lstStyle/>
          <a:p>
            <a:pPr marL="635000" indent="-635000"/>
            <a:r>
              <a:rPr dirty="0"/>
              <a:t>Quarrying has </a:t>
            </a:r>
            <a:r>
              <a:rPr dirty="0" smtClean="0"/>
              <a:t>externalities</a:t>
            </a:r>
            <a:endParaRPr lang="en-GB" dirty="0" smtClean="0"/>
          </a:p>
          <a:p>
            <a:pPr marL="635000" indent="-635000"/>
            <a:r>
              <a:rPr dirty="0" smtClean="0"/>
              <a:t>Noise</a:t>
            </a:r>
            <a:r>
              <a:rPr dirty="0"/>
              <a:t>, dust, vibration, water contamination, and visual, heritage and wildlife </a:t>
            </a:r>
            <a:r>
              <a:rPr dirty="0" smtClean="0"/>
              <a:t>impacts</a:t>
            </a:r>
            <a:endParaRPr lang="en-GB" dirty="0" smtClean="0"/>
          </a:p>
          <a:p>
            <a:pPr marL="635000" indent="-635000"/>
            <a:r>
              <a:rPr dirty="0" smtClean="0"/>
              <a:t>For </a:t>
            </a:r>
            <a:r>
              <a:rPr dirty="0"/>
              <a:t>efficient level of quarrying, externalities must be </a:t>
            </a:r>
            <a:r>
              <a:rPr dirty="0" err="1"/>
              <a:t>internalised</a:t>
            </a:r>
            <a:endParaRPr dirty="0"/>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UK Aggregates Levy"/>
          <p:cNvSpPr txBox="1">
            <a:spLocks noGrp="1"/>
          </p:cNvSpPr>
          <p:nvPr>
            <p:ph type="title"/>
          </p:nvPr>
        </p:nvSpPr>
        <p:spPr>
          <a:xfrm>
            <a:off x="812800" y="0"/>
            <a:ext cx="11216640" cy="1885245"/>
          </a:xfrm>
          <a:prstGeom prst="rect">
            <a:avLst/>
          </a:prstGeom>
        </p:spPr>
        <p:txBody>
          <a:bodyPr>
            <a:normAutofit/>
          </a:bodyPr>
          <a:lstStyle/>
          <a:p>
            <a:r>
              <a:rPr sz="6000" dirty="0"/>
              <a:t>UK Aggregates Levy</a:t>
            </a:r>
          </a:p>
        </p:txBody>
      </p:sp>
      <p:sp>
        <p:nvSpPr>
          <p:cNvPr id="723" name="DETR commissioned valuation exercises to assess externalities…"/>
          <p:cNvSpPr txBox="1">
            <a:spLocks noGrp="1"/>
          </p:cNvSpPr>
          <p:nvPr>
            <p:ph type="body" idx="1"/>
          </p:nvPr>
        </p:nvSpPr>
        <p:spPr>
          <a:xfrm>
            <a:off x="812800" y="1625600"/>
            <a:ext cx="11010232" cy="7315200"/>
          </a:xfrm>
          <a:prstGeom prst="rect">
            <a:avLst/>
          </a:prstGeom>
        </p:spPr>
        <p:txBody>
          <a:bodyPr>
            <a:normAutofit/>
          </a:bodyPr>
          <a:lstStyle/>
          <a:p>
            <a:pPr marL="609600" indent="-609600" defTabSz="560831">
              <a:spcBef>
                <a:spcPts val="1500"/>
              </a:spcBef>
              <a:defRPr sz="5760"/>
            </a:pPr>
            <a:r>
              <a:rPr sz="4400" dirty="0"/>
              <a:t>DETR commissioned valuation exercises to assess externalities</a:t>
            </a:r>
          </a:p>
          <a:p>
            <a:pPr marL="1109472" lvl="1" indent="-329184" defTabSz="560831">
              <a:spcBef>
                <a:spcPts val="1500"/>
              </a:spcBef>
              <a:buSzPct val="100000"/>
              <a:buChar char="•"/>
              <a:defRPr sz="3455"/>
            </a:pPr>
            <a:r>
              <a:rPr sz="3600" dirty="0"/>
              <a:t>Sand + gravel</a:t>
            </a:r>
          </a:p>
          <a:p>
            <a:pPr marL="1584959" lvl="2" indent="-487679" defTabSz="560831">
              <a:spcBef>
                <a:spcPts val="1500"/>
              </a:spcBef>
              <a:buSzPct val="100000"/>
              <a:defRPr sz="3072"/>
            </a:pPr>
            <a:r>
              <a:rPr sz="3200" dirty="0"/>
              <a:t>1998: WTA = £9/</a:t>
            </a:r>
            <a:r>
              <a:rPr sz="3200" dirty="0" err="1"/>
              <a:t>tonne</a:t>
            </a:r>
            <a:endParaRPr sz="3200" dirty="0"/>
          </a:p>
          <a:p>
            <a:pPr marL="1584959" lvl="2" indent="-487679" defTabSz="560831">
              <a:spcBef>
                <a:spcPts val="1500"/>
              </a:spcBef>
              <a:buSzPct val="100000"/>
              <a:defRPr sz="3072"/>
            </a:pPr>
            <a:r>
              <a:rPr sz="3200" dirty="0"/>
              <a:t>1999: WTP = £2/</a:t>
            </a:r>
            <a:r>
              <a:rPr sz="3200" dirty="0" err="1"/>
              <a:t>tonne</a:t>
            </a:r>
            <a:endParaRPr sz="3200" dirty="0"/>
          </a:p>
          <a:p>
            <a:pPr marL="1109472" lvl="1" indent="-329184" defTabSz="560831">
              <a:spcBef>
                <a:spcPts val="1500"/>
              </a:spcBef>
              <a:buSzPct val="100000"/>
              <a:buChar char="•"/>
              <a:defRPr sz="3455"/>
            </a:pPr>
            <a:r>
              <a:rPr sz="3600" dirty="0"/>
              <a:t>Lower values for other materials</a:t>
            </a:r>
            <a:r>
              <a:rPr dirty="0"/>
              <a:t/>
            </a:r>
            <a:br>
              <a:rPr dirty="0"/>
            </a:br>
            <a:endParaRPr dirty="0"/>
          </a:p>
          <a:p>
            <a:pPr marL="609600" indent="-609600" defTabSz="560831">
              <a:spcBef>
                <a:spcPts val="1500"/>
              </a:spcBef>
              <a:defRPr sz="5760"/>
            </a:pPr>
            <a:r>
              <a:rPr sz="4400" dirty="0"/>
              <a:t>UK Aggregates Levy </a:t>
            </a:r>
          </a:p>
          <a:p>
            <a:pPr marL="1109472" lvl="1" indent="-329184" defTabSz="560831">
              <a:spcBef>
                <a:spcPts val="1500"/>
              </a:spcBef>
              <a:buSzPct val="100000"/>
              <a:buChar char="•"/>
              <a:defRPr sz="3455"/>
            </a:pPr>
            <a:r>
              <a:rPr sz="3600" dirty="0"/>
              <a:t>Currently £2/</a:t>
            </a:r>
            <a:r>
              <a:rPr sz="3600" dirty="0" err="1"/>
              <a:t>tonne</a:t>
            </a:r>
            <a:r>
              <a:rPr sz="3600" dirty="0"/>
              <a:t> for all </a:t>
            </a:r>
            <a:r>
              <a:rPr sz="3600" dirty="0" smtClean="0"/>
              <a:t>materials</a:t>
            </a:r>
            <a:endParaRPr sz="3600" dirty="0"/>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Also …"/>
          <p:cNvSpPr txBox="1">
            <a:spLocks noGrp="1"/>
          </p:cNvSpPr>
          <p:nvPr>
            <p:ph type="title"/>
          </p:nvPr>
        </p:nvSpPr>
        <p:spPr>
          <a:xfrm>
            <a:off x="894080" y="0"/>
            <a:ext cx="11216640" cy="1885245"/>
          </a:xfrm>
          <a:prstGeom prst="rect">
            <a:avLst/>
          </a:prstGeom>
        </p:spPr>
        <p:txBody>
          <a:bodyPr/>
          <a:lstStyle/>
          <a:p>
            <a:r>
              <a:rPr sz="6000" dirty="0"/>
              <a:t>Also</a:t>
            </a:r>
            <a:r>
              <a:rPr dirty="0"/>
              <a:t> … </a:t>
            </a:r>
          </a:p>
        </p:txBody>
      </p:sp>
      <p:sp>
        <p:nvSpPr>
          <p:cNvPr id="728" name="Landfill Tax…"/>
          <p:cNvSpPr txBox="1">
            <a:spLocks noGrp="1"/>
          </p:cNvSpPr>
          <p:nvPr>
            <p:ph type="body" idx="1"/>
          </p:nvPr>
        </p:nvSpPr>
        <p:spPr>
          <a:xfrm>
            <a:off x="781785" y="1730170"/>
            <a:ext cx="11216640" cy="6188570"/>
          </a:xfrm>
          <a:prstGeom prst="rect">
            <a:avLst/>
          </a:prstGeom>
        </p:spPr>
        <p:txBody>
          <a:bodyPr>
            <a:normAutofit/>
          </a:bodyPr>
          <a:lstStyle/>
          <a:p>
            <a:pPr marL="635000" indent="-635000"/>
            <a:r>
              <a:rPr sz="4000" dirty="0"/>
              <a:t>Landfill Tax </a:t>
            </a:r>
          </a:p>
          <a:p>
            <a:pPr marL="1155700" lvl="1" indent="-342900">
              <a:buSzPct val="100000"/>
              <a:buChar char="•"/>
            </a:pPr>
            <a:r>
              <a:rPr sz="3600" dirty="0"/>
              <a:t>Greenhouse gases, toxicity, noise, </a:t>
            </a:r>
            <a:r>
              <a:rPr sz="3600" dirty="0" err="1"/>
              <a:t>odour</a:t>
            </a:r>
            <a:r>
              <a:rPr sz="3600" dirty="0"/>
              <a:t>, visual impact</a:t>
            </a:r>
            <a:br>
              <a:rPr sz="3600" dirty="0"/>
            </a:br>
            <a:endParaRPr sz="3600" dirty="0"/>
          </a:p>
          <a:p>
            <a:pPr marL="635000" indent="-635000"/>
            <a:r>
              <a:rPr sz="4000" dirty="0"/>
              <a:t>Air Passenger Duty</a:t>
            </a:r>
          </a:p>
          <a:p>
            <a:pPr marL="1155700" lvl="1" indent="-342900">
              <a:buSzPct val="100000"/>
              <a:buChar char="•"/>
            </a:pPr>
            <a:r>
              <a:rPr sz="3600" dirty="0"/>
              <a:t>Greenhouse gases</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transformers-20090211-acco-custom-bulldozer.jpg" descr="transformers-20090211-acco-custom-bulldozer.jpg"/>
          <p:cNvPicPr>
            <a:picLocks noChangeAspect="1"/>
          </p:cNvPicPr>
          <p:nvPr/>
        </p:nvPicPr>
        <p:blipFill>
          <a:blip r:embed="rId3"/>
          <a:stretch>
            <a:fillRect/>
          </a:stretch>
        </p:blipFill>
        <p:spPr>
          <a:xfrm>
            <a:off x="812800" y="1625600"/>
            <a:ext cx="6350000" cy="4000500"/>
          </a:xfrm>
          <a:prstGeom prst="rect">
            <a:avLst/>
          </a:prstGeom>
          <a:ln w="12700">
            <a:miter lim="400000"/>
          </a:ln>
        </p:spPr>
      </p:pic>
      <p:sp>
        <p:nvSpPr>
          <p:cNvPr id="648" name="How are you going to stop me?"/>
          <p:cNvSpPr txBox="1">
            <a:spLocks noGrp="1"/>
          </p:cNvSpPr>
          <p:nvPr>
            <p:ph type="title"/>
          </p:nvPr>
        </p:nvSpPr>
        <p:spPr>
          <a:xfrm>
            <a:off x="812800" y="0"/>
            <a:ext cx="11216640" cy="1885245"/>
          </a:xfrm>
          <a:prstGeom prst="rect">
            <a:avLst/>
          </a:prstGeom>
        </p:spPr>
        <p:txBody>
          <a:bodyPr>
            <a:normAutofit/>
          </a:bodyPr>
          <a:lstStyle/>
          <a:p>
            <a:r>
              <a:rPr sz="6000" dirty="0"/>
              <a:t>How are you going to stop me?</a:t>
            </a:r>
          </a:p>
        </p:txBody>
      </p:sp>
      <p:sp>
        <p:nvSpPr>
          <p:cNvPr id="649" name="Legislation?…"/>
          <p:cNvSpPr txBox="1">
            <a:spLocks noGrp="1"/>
          </p:cNvSpPr>
          <p:nvPr>
            <p:ph type="body" idx="1"/>
          </p:nvPr>
        </p:nvSpPr>
        <p:spPr>
          <a:xfrm>
            <a:off x="812800" y="6070600"/>
            <a:ext cx="11379200" cy="2870200"/>
          </a:xfrm>
          <a:prstGeom prst="rect">
            <a:avLst/>
          </a:prstGeom>
        </p:spPr>
        <p:txBody>
          <a:bodyPr/>
          <a:lstStyle/>
          <a:p>
            <a:pPr marL="635000" indent="-635000"/>
            <a:r>
              <a:rPr dirty="0" smtClean="0"/>
              <a:t>Legislation?</a:t>
            </a:r>
          </a:p>
          <a:p>
            <a:pPr marL="635000" indent="-635000"/>
            <a:r>
              <a:rPr dirty="0" smtClean="0"/>
              <a:t>Compensation</a:t>
            </a:r>
          </a:p>
          <a:p>
            <a:pPr marL="1155700" lvl="1" indent="-342900">
              <a:buSzPct val="100000"/>
              <a:buChar char="•"/>
            </a:pPr>
            <a:r>
              <a:rPr dirty="0" smtClean="0"/>
              <a:t>Forest value captured and returned to party with an incentive to clear</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9">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6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1" build="p"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3" name="droppedImage.pdf" descr="droppedImage.pdf"/>
          <p:cNvPicPr>
            <a:picLocks noChangeAspect="1"/>
          </p:cNvPicPr>
          <p:nvPr/>
        </p:nvPicPr>
        <p:blipFill>
          <a:blip r:embed="rId3"/>
          <a:stretch>
            <a:fillRect/>
          </a:stretch>
        </p:blipFill>
        <p:spPr>
          <a:xfrm>
            <a:off x="342900" y="1460500"/>
            <a:ext cx="7797800" cy="7797800"/>
          </a:xfrm>
          <a:prstGeom prst="rect">
            <a:avLst/>
          </a:prstGeom>
          <a:ln w="12700">
            <a:miter lim="400000"/>
          </a:ln>
        </p:spPr>
      </p:pic>
      <p:sp>
        <p:nvSpPr>
          <p:cNvPr id="654" name="Demonstrate &amp; capture (Pearce, 1997)"/>
          <p:cNvSpPr txBox="1">
            <a:spLocks noGrp="1"/>
          </p:cNvSpPr>
          <p:nvPr>
            <p:ph type="title"/>
          </p:nvPr>
        </p:nvSpPr>
        <p:spPr>
          <a:xfrm>
            <a:off x="701575" y="0"/>
            <a:ext cx="11216640" cy="1885245"/>
          </a:xfrm>
          <a:prstGeom prst="rect">
            <a:avLst/>
          </a:prstGeom>
        </p:spPr>
        <p:txBody>
          <a:bodyPr>
            <a:normAutofit/>
          </a:bodyPr>
          <a:lstStyle/>
          <a:p>
            <a:r>
              <a:rPr dirty="0"/>
              <a:t>Demonstrate &amp; </a:t>
            </a:r>
            <a:r>
              <a:rPr dirty="0" smtClean="0"/>
              <a:t>capture</a:t>
            </a:r>
            <a:endParaRPr dirty="0"/>
          </a:p>
        </p:txBody>
      </p:sp>
      <p:sp>
        <p:nvSpPr>
          <p:cNvPr id="655" name="= a Payment for Environmental Services (PES) scheme, informed by Cost-Benefit Analysis (CBA)"/>
          <p:cNvSpPr txBox="1">
            <a:spLocks noGrp="1"/>
          </p:cNvSpPr>
          <p:nvPr>
            <p:ph type="body" idx="1"/>
          </p:nvPr>
        </p:nvSpPr>
        <p:spPr>
          <a:xfrm>
            <a:off x="7379368" y="1701800"/>
            <a:ext cx="5625432" cy="3175000"/>
          </a:xfrm>
          <a:prstGeom prst="rect">
            <a:avLst/>
          </a:prstGeom>
        </p:spPr>
        <p:txBody>
          <a:bodyPr>
            <a:normAutofit/>
          </a:bodyPr>
          <a:lstStyle>
            <a:lvl1pPr marL="718565" indent="-438150" defTabSz="403097">
              <a:spcBef>
                <a:spcPts val="1100"/>
              </a:spcBef>
              <a:defRPr sz="4140"/>
            </a:lvl1pPr>
          </a:lstStyle>
          <a:p>
            <a:pPr marL="280415" indent="0">
              <a:buNone/>
            </a:pPr>
            <a:r>
              <a:rPr dirty="0"/>
              <a:t>= a Payment for Environmental Services (PES) scheme, informed by Cost-Benefit Analysis (CBA)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Environmental valuation might save the rainforests"/>
          <p:cNvSpPr txBox="1">
            <a:spLocks noGrp="1"/>
          </p:cNvSpPr>
          <p:nvPr>
            <p:ph type="title"/>
          </p:nvPr>
        </p:nvSpPr>
        <p:spPr>
          <a:prstGeom prst="rect">
            <a:avLst/>
          </a:prstGeom>
        </p:spPr>
        <p:txBody>
          <a:bodyPr/>
          <a:lstStyle/>
          <a:p>
            <a:r>
              <a:t>Environmental valuation </a:t>
            </a:r>
            <a:r>
              <a:rPr i="1"/>
              <a:t>might</a:t>
            </a:r>
            <a:r>
              <a:t> save the rainforests</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heories of value have formed the theoretical core of every major school of economic thought.”   — Patterson, 1998"/>
          <p:cNvSpPr txBox="1">
            <a:spLocks noGrp="1"/>
          </p:cNvSpPr>
          <p:nvPr>
            <p:ph type="title"/>
          </p:nvPr>
        </p:nvSpPr>
        <p:spPr>
          <a:xfrm>
            <a:off x="1295400" y="965200"/>
            <a:ext cx="9194800" cy="7823200"/>
          </a:xfrm>
          <a:prstGeom prst="rect">
            <a:avLst/>
          </a:prstGeom>
        </p:spPr>
        <p:txBody>
          <a:bodyPr/>
          <a:lstStyle/>
          <a:p>
            <a:pPr algn="l">
              <a:defRPr b="0"/>
            </a:pPr>
            <a:r>
              <a:rPr dirty="0"/>
              <a:t>“</a:t>
            </a:r>
            <a:r>
              <a:rPr dirty="0">
                <a:latin typeface="+mn-lt"/>
              </a:rPr>
              <a:t>Theories of value have formed the theoretical core of every major school of economic thought.” </a:t>
            </a:r>
          </a:p>
          <a:p>
            <a:pPr algn="l">
              <a:defRPr b="0"/>
            </a:pPr>
            <a:endParaRPr dirty="0"/>
          </a:p>
          <a:p>
            <a:pPr algn="l">
              <a:defRPr b="0"/>
            </a:pPr>
            <a:r>
              <a:rPr dirty="0"/>
              <a:t>— </a:t>
            </a:r>
            <a:r>
              <a:rPr b="1" dirty="0"/>
              <a:t>Patterson</a:t>
            </a:r>
            <a:r>
              <a:rPr dirty="0"/>
              <a:t>, 1998</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ES"/>
          <p:cNvSpPr txBox="1">
            <a:spLocks noGrp="1"/>
          </p:cNvSpPr>
          <p:nvPr>
            <p:ph type="title"/>
          </p:nvPr>
        </p:nvSpPr>
        <p:spPr>
          <a:xfrm>
            <a:off x="812800" y="0"/>
            <a:ext cx="11216640" cy="1885245"/>
          </a:xfrm>
          <a:prstGeom prst="rect">
            <a:avLst/>
          </a:prstGeom>
        </p:spPr>
        <p:txBody>
          <a:bodyPr>
            <a:normAutofit/>
          </a:bodyPr>
          <a:lstStyle/>
          <a:p>
            <a:r>
              <a:rPr sz="5400" dirty="0" smtClean="0"/>
              <a:t>P</a:t>
            </a:r>
            <a:r>
              <a:rPr lang="en-GB" sz="5400" dirty="0" err="1" smtClean="0"/>
              <a:t>ayment</a:t>
            </a:r>
            <a:r>
              <a:rPr lang="en-GB" sz="5400" dirty="0" smtClean="0"/>
              <a:t> for </a:t>
            </a:r>
            <a:r>
              <a:rPr sz="5400" dirty="0" smtClean="0"/>
              <a:t>E</a:t>
            </a:r>
            <a:r>
              <a:rPr lang="en-GB" sz="5400" dirty="0" err="1" smtClean="0"/>
              <a:t>nvironmental</a:t>
            </a:r>
            <a:r>
              <a:rPr lang="en-GB" sz="5400" dirty="0" smtClean="0"/>
              <a:t> </a:t>
            </a:r>
            <a:r>
              <a:rPr sz="5400" dirty="0" smtClean="0"/>
              <a:t>S</a:t>
            </a:r>
            <a:r>
              <a:rPr lang="en-GB" sz="5400" dirty="0" err="1" smtClean="0"/>
              <a:t>ervices</a:t>
            </a:r>
            <a:endParaRPr sz="5400" dirty="0"/>
          </a:p>
        </p:txBody>
      </p:sp>
      <p:sp>
        <p:nvSpPr>
          <p:cNvPr id="677" name="Holder of property rights over an environmental good is compensated  in order to continue flow of environmental services…"/>
          <p:cNvSpPr txBox="1">
            <a:spLocks noGrp="1"/>
          </p:cNvSpPr>
          <p:nvPr>
            <p:ph type="body" idx="1"/>
          </p:nvPr>
        </p:nvSpPr>
        <p:spPr>
          <a:xfrm>
            <a:off x="812800" y="1625600"/>
            <a:ext cx="11074400" cy="7315200"/>
          </a:xfrm>
          <a:prstGeom prst="rect">
            <a:avLst/>
          </a:prstGeom>
        </p:spPr>
        <p:txBody>
          <a:bodyPr/>
          <a:lstStyle/>
          <a:p>
            <a:pPr marL="635000" indent="-635000"/>
            <a:r>
              <a:rPr dirty="0"/>
              <a:t>Holder of property rights over an environmental good is compensated </a:t>
            </a:r>
            <a:br>
              <a:rPr dirty="0"/>
            </a:br>
            <a:r>
              <a:rPr dirty="0"/>
              <a:t>in order to continue flow of </a:t>
            </a:r>
            <a:r>
              <a:rPr dirty="0" smtClean="0"/>
              <a:t>environmental</a:t>
            </a:r>
            <a:r>
              <a:rPr sz="3600" dirty="0"/>
              <a:t/>
            </a:r>
            <a:br>
              <a:rPr sz="3600" dirty="0"/>
            </a:br>
            <a:r>
              <a:rPr lang="en-GB" dirty="0"/>
              <a:t>services</a:t>
            </a:r>
          </a:p>
          <a:p>
            <a:pPr marL="1155700" lvl="1" indent="-342900">
              <a:buSzPct val="100000"/>
            </a:pPr>
            <a:r>
              <a:rPr lang="en-GB" sz="4000" dirty="0"/>
              <a:t>Internalizing an externality</a:t>
            </a:r>
          </a:p>
          <a:p>
            <a:pPr marL="1155700" lvl="1" indent="-342900">
              <a:buSzPct val="100000"/>
            </a:pPr>
            <a:r>
              <a:rPr lang="en-GB" sz="4000" dirty="0"/>
              <a:t>Recipient generally a farmer or landowner</a:t>
            </a:r>
          </a:p>
          <a:p>
            <a:pPr marL="1155700" lvl="1" indent="-342900">
              <a:buSzPct val="100000"/>
            </a:pPr>
            <a:r>
              <a:rPr lang="en-GB" sz="4000" dirty="0" err="1"/>
              <a:t>Coasian</a:t>
            </a:r>
            <a:r>
              <a:rPr lang="en-GB" sz="4000" dirty="0"/>
              <a:t> bargain</a:t>
            </a:r>
            <a:endParaRPr sz="4000" dirty="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Climate change mitigation…"/>
          <p:cNvSpPr txBox="1">
            <a:spLocks noGrp="1"/>
          </p:cNvSpPr>
          <p:nvPr>
            <p:ph type="body" idx="1"/>
          </p:nvPr>
        </p:nvSpPr>
        <p:spPr>
          <a:xfrm>
            <a:off x="0" y="389744"/>
            <a:ext cx="6817894" cy="7315200"/>
          </a:xfrm>
          <a:prstGeom prst="rect">
            <a:avLst/>
          </a:prstGeom>
        </p:spPr>
        <p:txBody>
          <a:bodyPr/>
          <a:lstStyle/>
          <a:p>
            <a:pPr marL="635000" indent="-635000"/>
            <a:r>
              <a:rPr dirty="0"/>
              <a:t>Climate change mitigation</a:t>
            </a:r>
          </a:p>
          <a:p>
            <a:pPr marL="635000" indent="-635000"/>
            <a:r>
              <a:rPr dirty="0"/>
              <a:t>Biodiversity conservation</a:t>
            </a:r>
          </a:p>
          <a:p>
            <a:pPr marL="635000" indent="-635000"/>
            <a:r>
              <a:rPr dirty="0"/>
              <a:t>Watershed services</a:t>
            </a:r>
          </a:p>
          <a:p>
            <a:pPr marL="1155700" lvl="1" indent="-342900">
              <a:buSzPct val="100000"/>
              <a:buChar char="•"/>
            </a:pPr>
            <a:r>
              <a:rPr dirty="0"/>
              <a:t>e.g. </a:t>
            </a:r>
            <a:r>
              <a:rPr dirty="0" err="1"/>
              <a:t>Pirampiro</a:t>
            </a:r>
            <a:r>
              <a:rPr dirty="0"/>
              <a:t>, Ecuador</a:t>
            </a:r>
          </a:p>
        </p:txBody>
      </p:sp>
      <p:pic>
        <p:nvPicPr>
          <p:cNvPr id="683" name="Screen Shot 2012-09-11 at 14.13.02.png" descr="Screen Shot 2012-09-11 at 14.13.02.png"/>
          <p:cNvPicPr>
            <a:picLocks noChangeAspect="1"/>
          </p:cNvPicPr>
          <p:nvPr/>
        </p:nvPicPr>
        <p:blipFill>
          <a:blip r:embed="rId3"/>
          <a:stretch>
            <a:fillRect/>
          </a:stretch>
        </p:blipFill>
        <p:spPr>
          <a:xfrm>
            <a:off x="6101347" y="-318502"/>
            <a:ext cx="13004800" cy="97917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683"/>
                                        </p:tgtEl>
                                        <p:attrNameLst>
                                          <p:attrName>style.visibility</p:attrName>
                                        </p:attrNameLst>
                                      </p:cBhvr>
                                      <p:to>
                                        <p:strVal val="visible"/>
                                      </p:to>
                                    </p:set>
                                    <p:anim calcmode="lin" valueType="num">
                                      <p:cBhvr>
                                        <p:cTn id="7" dur="500" fill="hold"/>
                                        <p:tgtEl>
                                          <p:spTgt spid="683"/>
                                        </p:tgtEl>
                                        <p:attrNameLst>
                                          <p:attrName>ppt_x</p:attrName>
                                        </p:attrNameLst>
                                      </p:cBhvr>
                                      <p:tavLst>
                                        <p:tav tm="0">
                                          <p:val>
                                            <p:strVal val="1+#ppt_w/2"/>
                                          </p:val>
                                        </p:tav>
                                        <p:tav tm="100000">
                                          <p:val>
                                            <p:strVal val="#ppt_x"/>
                                          </p:val>
                                        </p:tav>
                                      </p:tavLst>
                                    </p:anim>
                                    <p:anim calcmode="lin" valueType="num">
                                      <p:cBhvr>
                                        <p:cTn id="8" dur="500" fill="hold"/>
                                        <p:tgtEl>
                                          <p:spTgt spid="6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ES viability"/>
          <p:cNvSpPr txBox="1">
            <a:spLocks noGrp="1"/>
          </p:cNvSpPr>
          <p:nvPr>
            <p:ph type="title"/>
          </p:nvPr>
        </p:nvSpPr>
        <p:spPr>
          <a:xfrm>
            <a:off x="894080" y="0"/>
            <a:ext cx="11216640" cy="1885245"/>
          </a:xfrm>
          <a:prstGeom prst="rect">
            <a:avLst/>
          </a:prstGeom>
        </p:spPr>
        <p:txBody>
          <a:bodyPr/>
          <a:lstStyle/>
          <a:p>
            <a:r>
              <a:rPr dirty="0"/>
              <a:t>PES viability</a:t>
            </a:r>
          </a:p>
        </p:txBody>
      </p:sp>
      <p:sp>
        <p:nvSpPr>
          <p:cNvPr id="688" name="Maximum WTP of beneficiaries of environmental services (“buyers”) &gt; minimum WTA of providers of those services (“sellers”)…"/>
          <p:cNvSpPr txBox="1">
            <a:spLocks noGrp="1"/>
          </p:cNvSpPr>
          <p:nvPr>
            <p:ph type="body" idx="1"/>
          </p:nvPr>
        </p:nvSpPr>
        <p:spPr>
          <a:xfrm>
            <a:off x="1006375" y="1585791"/>
            <a:ext cx="11216640" cy="6188570"/>
          </a:xfrm>
          <a:prstGeom prst="rect">
            <a:avLst/>
          </a:prstGeom>
        </p:spPr>
        <p:txBody>
          <a:bodyPr/>
          <a:lstStyle/>
          <a:p>
            <a:pPr marL="635000" indent="-635000"/>
            <a:r>
              <a:rPr dirty="0"/>
              <a:t>Maximum WTP of beneficiaries of environmental services (“buyers”) </a:t>
            </a:r>
            <a:r>
              <a:rPr b="1" dirty="0"/>
              <a:t>&gt;</a:t>
            </a:r>
            <a:r>
              <a:rPr dirty="0"/>
              <a:t> minimum WTA of providers of those services (“sellers”)</a:t>
            </a:r>
          </a:p>
          <a:p>
            <a:pPr marL="635000" indent="-635000"/>
            <a:r>
              <a:rPr dirty="0"/>
              <a:t>Valuation generally informs WTP</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godfather-1.jpg" descr="godfather-1.jpg"/>
          <p:cNvPicPr>
            <a:picLocks noChangeAspect="1"/>
          </p:cNvPicPr>
          <p:nvPr/>
        </p:nvPicPr>
        <p:blipFill>
          <a:blip r:embed="rId3"/>
          <a:stretch>
            <a:fillRect/>
          </a:stretch>
        </p:blipFill>
        <p:spPr>
          <a:xfrm>
            <a:off x="0" y="0"/>
            <a:ext cx="13004800" cy="9753600"/>
          </a:xfrm>
          <a:prstGeom prst="rect">
            <a:avLst/>
          </a:prstGeom>
          <a:ln w="12700">
            <a:miter lim="400000"/>
          </a:ln>
        </p:spPr>
      </p:pic>
      <p:sp>
        <p:nvSpPr>
          <p:cNvPr id="693" name="“nice little forest you got there. Be a real shame if something happenED to it …”"/>
          <p:cNvSpPr txBox="1"/>
          <p:nvPr/>
        </p:nvSpPr>
        <p:spPr>
          <a:xfrm>
            <a:off x="6398021" y="6040119"/>
            <a:ext cx="4866879" cy="273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5000">
                <a:latin typeface="Bebas Neue Regular"/>
                <a:ea typeface="Bebas Neue Regular"/>
                <a:cs typeface="Bebas Neue Regular"/>
                <a:sym typeface="Bebas Neue Regular"/>
              </a:defRPr>
            </a:lvl1pPr>
          </a:lstStyle>
          <a:p>
            <a:r>
              <a:t>“nice little forest you got there. Be a real shame if something happenED to it …”</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7" name="gavel judge court.jpg" descr="gavel judge court.jpg"/>
          <p:cNvPicPr>
            <a:picLocks noChangeAspect="1"/>
          </p:cNvPicPr>
          <p:nvPr/>
        </p:nvPicPr>
        <p:blipFill>
          <a:blip r:embed="rId3"/>
          <a:stretch>
            <a:fillRect/>
          </a:stretch>
        </p:blipFill>
        <p:spPr>
          <a:xfrm>
            <a:off x="0" y="-901700"/>
            <a:ext cx="13004800" cy="10744200"/>
          </a:xfrm>
          <a:prstGeom prst="rect">
            <a:avLst/>
          </a:prstGeom>
          <a:ln w="12700">
            <a:miter lim="400000"/>
          </a:ln>
        </p:spPr>
      </p:pic>
      <p:sp>
        <p:nvSpPr>
          <p:cNvPr id="698" name="Litigation"/>
          <p:cNvSpPr txBox="1">
            <a:spLocks noGrp="1"/>
          </p:cNvSpPr>
          <p:nvPr>
            <p:ph type="title"/>
          </p:nvPr>
        </p:nvSpPr>
        <p:spPr>
          <a:prstGeom prst="rect">
            <a:avLst/>
          </a:prstGeom>
        </p:spPr>
        <p:txBody>
          <a:bodyPr/>
          <a:lstStyle/>
          <a:p>
            <a:r>
              <a:t>Litigation</a:t>
            </a:r>
          </a:p>
        </p:txBody>
      </p:sp>
      <p:sp>
        <p:nvSpPr>
          <p:cNvPr id="699" name="Valuation may inform fines and damages"/>
          <p:cNvSpPr txBox="1">
            <a:spLocks noGrp="1"/>
          </p:cNvSpPr>
          <p:nvPr>
            <p:ph type="body" idx="1"/>
          </p:nvPr>
        </p:nvSpPr>
        <p:spPr>
          <a:xfrm>
            <a:off x="812800" y="7797800"/>
            <a:ext cx="11379200" cy="1143000"/>
          </a:xfrm>
          <a:prstGeom prst="rect">
            <a:avLst/>
          </a:prstGeom>
        </p:spPr>
        <p:txBody>
          <a:bodyPr anchor="b">
            <a:normAutofit fontScale="92500"/>
          </a:bodyPr>
          <a:lstStyle/>
          <a:p>
            <a:pPr marL="527050" indent="-527050" defTabSz="484886">
              <a:spcBef>
                <a:spcPts val="1300"/>
              </a:spcBef>
              <a:defRPr sz="4980"/>
            </a:pPr>
            <a:r>
              <a:t>Valuation may inform </a:t>
            </a:r>
            <a:r>
              <a:rPr>
                <a:solidFill>
                  <a:srgbClr val="FFFB00"/>
                </a:solidFill>
              </a:rPr>
              <a:t>fines</a:t>
            </a:r>
            <a:r>
              <a:t> and </a:t>
            </a:r>
            <a:r>
              <a:rPr>
                <a:solidFill>
                  <a:srgbClr val="FFFB00"/>
                </a:solidFill>
              </a:rPr>
              <a:t>damages</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3" name="oil-spill2.jpg" descr="oil-spill2.jpg"/>
          <p:cNvPicPr>
            <a:picLocks noChangeAspect="1"/>
          </p:cNvPicPr>
          <p:nvPr/>
        </p:nvPicPr>
        <p:blipFill>
          <a:blip r:embed="rId3"/>
          <a:stretch>
            <a:fillRect/>
          </a:stretch>
        </p:blipFill>
        <p:spPr>
          <a:xfrm>
            <a:off x="-1003300" y="0"/>
            <a:ext cx="15005539" cy="9753600"/>
          </a:xfrm>
          <a:prstGeom prst="rect">
            <a:avLst/>
          </a:prstGeom>
          <a:ln w="12700">
            <a:miter lim="400000"/>
          </a:ln>
        </p:spPr>
      </p:pic>
      <p:sp>
        <p:nvSpPr>
          <p:cNvPr id="704" name="Exxon Valdez Prince William Sound, Alaska, 1989"/>
          <p:cNvSpPr txBox="1"/>
          <p:nvPr/>
        </p:nvSpPr>
        <p:spPr>
          <a:xfrm>
            <a:off x="1915441" y="7639050"/>
            <a:ext cx="9791701" cy="1130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b="1">
                <a:latin typeface="+mn-lt"/>
                <a:ea typeface="+mn-ea"/>
                <a:cs typeface="+mn-cs"/>
                <a:sym typeface="Myriad Pro"/>
              </a:defRPr>
            </a:pPr>
            <a:r>
              <a:t>Exxon Valdez</a:t>
            </a:r>
            <a:br/>
            <a:r>
              <a:rPr b="0"/>
              <a:t>Prince William Sound, Alaska, 1989</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Rectangle"/>
          <p:cNvSpPr/>
          <p:nvPr/>
        </p:nvSpPr>
        <p:spPr>
          <a:xfrm>
            <a:off x="7162800" y="4508500"/>
            <a:ext cx="4953000" cy="4432300"/>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09" name="Exxon Valdez: damages"/>
          <p:cNvSpPr txBox="1">
            <a:spLocks noGrp="1"/>
          </p:cNvSpPr>
          <p:nvPr>
            <p:ph type="title"/>
          </p:nvPr>
        </p:nvSpPr>
        <p:spPr>
          <a:xfrm>
            <a:off x="812800" y="0"/>
            <a:ext cx="11216640" cy="1885245"/>
          </a:xfrm>
          <a:prstGeom prst="rect">
            <a:avLst/>
          </a:prstGeom>
        </p:spPr>
        <p:txBody>
          <a:bodyPr/>
          <a:lstStyle/>
          <a:p>
            <a:r>
              <a:rPr dirty="0"/>
              <a:t>Exxon Valdez: damages</a:t>
            </a:r>
          </a:p>
        </p:txBody>
      </p:sp>
      <p:sp>
        <p:nvSpPr>
          <p:cNvPr id="710" name="Use values…"/>
          <p:cNvSpPr txBox="1">
            <a:spLocks noGrp="1"/>
          </p:cNvSpPr>
          <p:nvPr>
            <p:ph type="body" idx="1"/>
          </p:nvPr>
        </p:nvSpPr>
        <p:spPr>
          <a:xfrm>
            <a:off x="812800" y="1625600"/>
            <a:ext cx="6272326" cy="7315200"/>
          </a:xfrm>
          <a:prstGeom prst="rect">
            <a:avLst/>
          </a:prstGeom>
        </p:spPr>
        <p:txBody>
          <a:bodyPr>
            <a:normAutofit/>
          </a:bodyPr>
          <a:lstStyle/>
          <a:p>
            <a:pPr marL="603250" indent="-603250" defTabSz="554990">
              <a:spcBef>
                <a:spcPts val="1500"/>
              </a:spcBef>
              <a:defRPr sz="5700"/>
            </a:pPr>
            <a:r>
              <a:rPr sz="4800" dirty="0"/>
              <a:t>Use values</a:t>
            </a:r>
          </a:p>
          <a:p>
            <a:pPr marL="1097914" lvl="1" indent="-325754" defTabSz="554990">
              <a:spcBef>
                <a:spcPts val="1500"/>
              </a:spcBef>
              <a:buSzPct val="100000"/>
              <a:buChar char="•"/>
              <a:defRPr sz="3420"/>
            </a:pPr>
            <a:r>
              <a:rPr sz="3200" dirty="0"/>
              <a:t>Civil suits filed by some with lost use values — </a:t>
            </a:r>
            <a:br>
              <a:rPr sz="3200" dirty="0"/>
            </a:br>
            <a:r>
              <a:rPr sz="3200" dirty="0"/>
              <a:t>e.g. fishermen</a:t>
            </a:r>
            <a:br>
              <a:rPr sz="3200" dirty="0"/>
            </a:br>
            <a:endParaRPr sz="3200" dirty="0"/>
          </a:p>
          <a:p>
            <a:pPr marL="603250" indent="-603250" defTabSz="554990">
              <a:spcBef>
                <a:spcPts val="1500"/>
              </a:spcBef>
              <a:defRPr sz="5700"/>
            </a:pPr>
            <a:r>
              <a:rPr sz="4800" dirty="0"/>
              <a:t>Non-use values</a:t>
            </a:r>
          </a:p>
          <a:p>
            <a:pPr marL="1097914" lvl="1" indent="-325754" defTabSz="554990">
              <a:spcBef>
                <a:spcPts val="1500"/>
              </a:spcBef>
              <a:buSzPct val="100000"/>
              <a:buChar char="•"/>
              <a:defRPr sz="3420"/>
            </a:pPr>
            <a:r>
              <a:rPr sz="3200" dirty="0"/>
              <a:t>State of Alaska litigated</a:t>
            </a:r>
          </a:p>
          <a:p>
            <a:pPr marL="1097914" lvl="1" indent="-325754" defTabSz="554990">
              <a:spcBef>
                <a:spcPts val="1500"/>
              </a:spcBef>
              <a:buSzPct val="100000"/>
              <a:buChar char="•"/>
              <a:defRPr sz="3420"/>
            </a:pPr>
            <a:r>
              <a:rPr sz="3200" dirty="0"/>
              <a:t>Carson et al., 1994 — stated preference study calculated WTP of English-speaking US households</a:t>
            </a:r>
          </a:p>
          <a:p>
            <a:pPr marL="1097914" lvl="1" indent="-325754" defTabSz="554990">
              <a:spcBef>
                <a:spcPts val="1500"/>
              </a:spcBef>
              <a:buSzPct val="100000"/>
              <a:buChar char="•"/>
              <a:defRPr sz="3420"/>
            </a:pPr>
            <a:r>
              <a:rPr sz="3200" dirty="0"/>
              <a:t>$3 – 9 billion</a:t>
            </a:r>
          </a:p>
        </p:txBody>
      </p:sp>
      <p:pic>
        <p:nvPicPr>
          <p:cNvPr id="711" name="fulltext (dragged).pdf" descr="fulltext (dragged).pdf"/>
          <p:cNvPicPr>
            <a:picLocks noChangeAspect="1"/>
          </p:cNvPicPr>
          <p:nvPr/>
        </p:nvPicPr>
        <p:blipFill>
          <a:blip r:embed="rId3"/>
          <a:srcRect l="22366" t="11520" r="33122" b="61381"/>
          <a:stretch>
            <a:fillRect/>
          </a:stretch>
        </p:blipFill>
        <p:spPr>
          <a:xfrm>
            <a:off x="7080783" y="4508500"/>
            <a:ext cx="4953001" cy="42672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Green national accounting"/>
          <p:cNvSpPr txBox="1">
            <a:spLocks noGrp="1"/>
          </p:cNvSpPr>
          <p:nvPr>
            <p:ph type="title"/>
          </p:nvPr>
        </p:nvSpPr>
        <p:spPr>
          <a:xfrm>
            <a:off x="812800" y="198449"/>
            <a:ext cx="11216640" cy="1885245"/>
          </a:xfrm>
          <a:prstGeom prst="rect">
            <a:avLst/>
          </a:prstGeom>
        </p:spPr>
        <p:txBody>
          <a:bodyPr/>
          <a:lstStyle/>
          <a:p>
            <a:r>
              <a:rPr dirty="0"/>
              <a:t>Green national accounting</a:t>
            </a:r>
          </a:p>
        </p:txBody>
      </p:sp>
      <p:sp>
        <p:nvSpPr>
          <p:cNvPr id="731" name="True measures of economic growth…"/>
          <p:cNvSpPr txBox="1">
            <a:spLocks noGrp="1"/>
          </p:cNvSpPr>
          <p:nvPr>
            <p:ph type="body" idx="1"/>
          </p:nvPr>
        </p:nvSpPr>
        <p:spPr>
          <a:xfrm>
            <a:off x="812799" y="1625600"/>
            <a:ext cx="11844421" cy="7315200"/>
          </a:xfrm>
          <a:prstGeom prst="rect">
            <a:avLst/>
          </a:prstGeom>
        </p:spPr>
        <p:txBody>
          <a:bodyPr/>
          <a:lstStyle/>
          <a:p>
            <a:pPr marL="635000" indent="-635000"/>
            <a:r>
              <a:rPr dirty="0"/>
              <a:t>True measures of economic </a:t>
            </a:r>
            <a:r>
              <a:rPr dirty="0" smtClean="0"/>
              <a:t>growth</a:t>
            </a:r>
            <a:endParaRPr lang="en-GB" dirty="0" smtClean="0"/>
          </a:p>
          <a:p>
            <a:pPr marL="635000" indent="-635000"/>
            <a:r>
              <a:rPr dirty="0" smtClean="0"/>
              <a:t>Valuation </a:t>
            </a:r>
            <a:r>
              <a:rPr dirty="0"/>
              <a:t>required to </a:t>
            </a:r>
            <a:r>
              <a:rPr dirty="0" err="1"/>
              <a:t>monetise</a:t>
            </a:r>
            <a:r>
              <a:rPr dirty="0"/>
              <a:t> pollution damage and resource </a:t>
            </a:r>
            <a:r>
              <a:rPr dirty="0" smtClean="0"/>
              <a:t>depletion</a:t>
            </a:r>
            <a:endParaRPr lang="en-GB" dirty="0" smtClean="0"/>
          </a:p>
          <a:p>
            <a:pPr marL="635000" indent="-635000"/>
            <a:endParaRPr lang="en-GB" dirty="0"/>
          </a:p>
          <a:p>
            <a:pPr marL="635000" indent="-635000"/>
            <a:r>
              <a:rPr lang="en-GB" dirty="0" smtClean="0"/>
              <a:t>See final lecture</a:t>
            </a:r>
            <a:endParaRPr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Aristotle_Altemps_Inv8575.jpg" descr="Aristotle_Altemps_Inv8575.jpg"/>
          <p:cNvPicPr>
            <a:picLocks noChangeAspect="1"/>
          </p:cNvPicPr>
          <p:nvPr/>
        </p:nvPicPr>
        <p:blipFill>
          <a:blip r:embed="rId3"/>
          <a:stretch>
            <a:fillRect/>
          </a:stretch>
        </p:blipFill>
        <p:spPr>
          <a:xfrm>
            <a:off x="-1485900" y="-2734754"/>
            <a:ext cx="14871700" cy="19896708"/>
          </a:xfrm>
          <a:prstGeom prst="rect">
            <a:avLst/>
          </a:prstGeom>
          <a:ln w="12700">
            <a:miter lim="400000"/>
          </a:ln>
        </p:spPr>
      </p:pic>
      <p:grpSp>
        <p:nvGrpSpPr>
          <p:cNvPr id="327" name="Group"/>
          <p:cNvGrpSpPr/>
          <p:nvPr/>
        </p:nvGrpSpPr>
        <p:grpSpPr>
          <a:xfrm>
            <a:off x="0" y="7325053"/>
            <a:ext cx="12698731" cy="1199497"/>
            <a:chOff x="0" y="-40948"/>
            <a:chExt cx="11696417" cy="1199497"/>
          </a:xfrm>
        </p:grpSpPr>
        <p:sp>
          <p:nvSpPr>
            <p:cNvPr id="325" name="Value in use"/>
            <p:cNvSpPr/>
            <p:nvPr/>
          </p:nvSpPr>
          <p:spPr>
            <a:xfrm>
              <a:off x="0" y="-40947"/>
              <a:ext cx="1714500" cy="11994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b="1">
                  <a:solidFill>
                    <a:srgbClr val="000000"/>
                  </a:solidFill>
                  <a:latin typeface="+mn-lt"/>
                  <a:ea typeface="+mn-ea"/>
                  <a:cs typeface="+mn-cs"/>
                  <a:sym typeface="Myriad Pro"/>
                </a:defRPr>
              </a:lvl1pPr>
            </a:lstStyle>
            <a:p>
              <a:r>
                <a:rPr sz="4400" dirty="0"/>
                <a:t>Value in use</a:t>
              </a:r>
            </a:p>
          </p:txBody>
        </p:sp>
        <p:sp>
          <p:nvSpPr>
            <p:cNvPr id="326" name="Value in exchange"/>
            <p:cNvSpPr/>
            <p:nvPr/>
          </p:nvSpPr>
          <p:spPr>
            <a:xfrm>
              <a:off x="8445216" y="-40948"/>
              <a:ext cx="3251201" cy="11994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b="1">
                  <a:solidFill>
                    <a:srgbClr val="000000"/>
                  </a:solidFill>
                  <a:latin typeface="+mn-lt"/>
                  <a:ea typeface="+mn-ea"/>
                  <a:cs typeface="+mn-cs"/>
                  <a:sym typeface="Myriad Pro"/>
                </a:defRPr>
              </a:lvl1pPr>
            </a:lstStyle>
            <a:p>
              <a:r>
                <a:rPr sz="4400" dirty="0"/>
                <a:t>Value in exchange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124577_3435.jpg" descr="124577_3435.jpg"/>
          <p:cNvPicPr>
            <a:picLocks noChangeAspect="1"/>
          </p:cNvPicPr>
          <p:nvPr/>
        </p:nvPicPr>
        <p:blipFill>
          <a:blip r:embed="rId3"/>
          <a:srcRect l="21879" t="20046" r="19156" b="22727"/>
          <a:stretch>
            <a:fillRect/>
          </a:stretch>
        </p:blipFill>
        <p:spPr>
          <a:xfrm>
            <a:off x="8511480" y="4624942"/>
            <a:ext cx="1985864" cy="1782605"/>
          </a:xfrm>
          <a:custGeom>
            <a:avLst/>
            <a:gdLst/>
            <a:ahLst/>
            <a:cxnLst>
              <a:cxn ang="0">
                <a:pos x="wd2" y="hd2"/>
              </a:cxn>
              <a:cxn ang="5400000">
                <a:pos x="wd2" y="hd2"/>
              </a:cxn>
              <a:cxn ang="10800000">
                <a:pos x="wd2" y="hd2"/>
              </a:cxn>
              <a:cxn ang="16200000">
                <a:pos x="wd2" y="hd2"/>
              </a:cxn>
            </a:cxnLst>
            <a:rect l="0" t="0" r="r" b="b"/>
            <a:pathLst>
              <a:path w="21574" h="21583" extrusionOk="0">
                <a:moveTo>
                  <a:pt x="10898" y="3"/>
                </a:moveTo>
                <a:cubicBezTo>
                  <a:pt x="10282" y="-17"/>
                  <a:pt x="8998" y="68"/>
                  <a:pt x="8928" y="132"/>
                </a:cubicBezTo>
                <a:cubicBezTo>
                  <a:pt x="8895" y="163"/>
                  <a:pt x="8644" y="185"/>
                  <a:pt x="8372" y="185"/>
                </a:cubicBezTo>
                <a:cubicBezTo>
                  <a:pt x="8100" y="186"/>
                  <a:pt x="7856" y="209"/>
                  <a:pt x="7829" y="233"/>
                </a:cubicBezTo>
                <a:cubicBezTo>
                  <a:pt x="7786" y="271"/>
                  <a:pt x="7602" y="304"/>
                  <a:pt x="7156" y="353"/>
                </a:cubicBezTo>
                <a:cubicBezTo>
                  <a:pt x="7010" y="370"/>
                  <a:pt x="6920" y="590"/>
                  <a:pt x="6988" y="771"/>
                </a:cubicBezTo>
                <a:cubicBezTo>
                  <a:pt x="7018" y="852"/>
                  <a:pt x="7078" y="935"/>
                  <a:pt x="7121" y="954"/>
                </a:cubicBezTo>
                <a:cubicBezTo>
                  <a:pt x="7190" y="983"/>
                  <a:pt x="7186" y="1002"/>
                  <a:pt x="7083" y="1089"/>
                </a:cubicBezTo>
                <a:cubicBezTo>
                  <a:pt x="6958" y="1193"/>
                  <a:pt x="6786" y="1187"/>
                  <a:pt x="6651" y="1069"/>
                </a:cubicBezTo>
                <a:cubicBezTo>
                  <a:pt x="6614" y="1037"/>
                  <a:pt x="6544" y="1007"/>
                  <a:pt x="6496" y="1007"/>
                </a:cubicBezTo>
                <a:cubicBezTo>
                  <a:pt x="6448" y="1007"/>
                  <a:pt x="6413" y="987"/>
                  <a:pt x="6414" y="959"/>
                </a:cubicBezTo>
                <a:cubicBezTo>
                  <a:pt x="6416" y="930"/>
                  <a:pt x="6332" y="872"/>
                  <a:pt x="6233" y="834"/>
                </a:cubicBezTo>
                <a:cubicBezTo>
                  <a:pt x="6078" y="774"/>
                  <a:pt x="6042" y="776"/>
                  <a:pt x="5970" y="848"/>
                </a:cubicBezTo>
                <a:cubicBezTo>
                  <a:pt x="5874" y="945"/>
                  <a:pt x="5854" y="922"/>
                  <a:pt x="5811" y="651"/>
                </a:cubicBezTo>
                <a:cubicBezTo>
                  <a:pt x="5772" y="413"/>
                  <a:pt x="5676" y="306"/>
                  <a:pt x="5561" y="377"/>
                </a:cubicBezTo>
                <a:cubicBezTo>
                  <a:pt x="5516" y="405"/>
                  <a:pt x="5433" y="417"/>
                  <a:pt x="5380" y="401"/>
                </a:cubicBezTo>
                <a:cubicBezTo>
                  <a:pt x="5305" y="380"/>
                  <a:pt x="5289" y="395"/>
                  <a:pt x="5311" y="459"/>
                </a:cubicBezTo>
                <a:cubicBezTo>
                  <a:pt x="5325" y="502"/>
                  <a:pt x="5303" y="564"/>
                  <a:pt x="5263" y="613"/>
                </a:cubicBezTo>
                <a:cubicBezTo>
                  <a:pt x="5263" y="653"/>
                  <a:pt x="5238" y="693"/>
                  <a:pt x="5168" y="771"/>
                </a:cubicBezTo>
                <a:cubicBezTo>
                  <a:pt x="5079" y="871"/>
                  <a:pt x="5012" y="902"/>
                  <a:pt x="4961" y="872"/>
                </a:cubicBezTo>
                <a:cubicBezTo>
                  <a:pt x="4923" y="850"/>
                  <a:pt x="4861" y="822"/>
                  <a:pt x="4815" y="805"/>
                </a:cubicBezTo>
                <a:cubicBezTo>
                  <a:pt x="4759" y="827"/>
                  <a:pt x="4715" y="812"/>
                  <a:pt x="4694" y="752"/>
                </a:cubicBezTo>
                <a:cubicBezTo>
                  <a:pt x="4684" y="724"/>
                  <a:pt x="4643" y="708"/>
                  <a:pt x="4595" y="695"/>
                </a:cubicBezTo>
                <a:cubicBezTo>
                  <a:pt x="4566" y="729"/>
                  <a:pt x="4534" y="745"/>
                  <a:pt x="4496" y="728"/>
                </a:cubicBezTo>
                <a:cubicBezTo>
                  <a:pt x="4445" y="706"/>
                  <a:pt x="4427" y="714"/>
                  <a:pt x="4448" y="752"/>
                </a:cubicBezTo>
                <a:cubicBezTo>
                  <a:pt x="4494" y="834"/>
                  <a:pt x="4407" y="882"/>
                  <a:pt x="4215" y="882"/>
                </a:cubicBezTo>
                <a:cubicBezTo>
                  <a:pt x="3990" y="882"/>
                  <a:pt x="3385" y="1307"/>
                  <a:pt x="3448" y="1420"/>
                </a:cubicBezTo>
                <a:cubicBezTo>
                  <a:pt x="3464" y="1449"/>
                  <a:pt x="3439" y="1561"/>
                  <a:pt x="3392" y="1670"/>
                </a:cubicBezTo>
                <a:cubicBezTo>
                  <a:pt x="3345" y="1779"/>
                  <a:pt x="3291" y="1938"/>
                  <a:pt x="3275" y="2021"/>
                </a:cubicBezTo>
                <a:cubicBezTo>
                  <a:pt x="3260" y="2104"/>
                  <a:pt x="3228" y="2173"/>
                  <a:pt x="3202" y="2179"/>
                </a:cubicBezTo>
                <a:cubicBezTo>
                  <a:pt x="3133" y="2195"/>
                  <a:pt x="3087" y="1852"/>
                  <a:pt x="3133" y="1675"/>
                </a:cubicBezTo>
                <a:cubicBezTo>
                  <a:pt x="3168" y="1539"/>
                  <a:pt x="3162" y="1526"/>
                  <a:pt x="3090" y="1569"/>
                </a:cubicBezTo>
                <a:cubicBezTo>
                  <a:pt x="2969" y="1641"/>
                  <a:pt x="2502" y="2199"/>
                  <a:pt x="2495" y="2280"/>
                </a:cubicBezTo>
                <a:cubicBezTo>
                  <a:pt x="2492" y="2319"/>
                  <a:pt x="2495" y="2380"/>
                  <a:pt x="2499" y="2415"/>
                </a:cubicBezTo>
                <a:cubicBezTo>
                  <a:pt x="2503" y="2450"/>
                  <a:pt x="2483" y="2492"/>
                  <a:pt x="2456" y="2511"/>
                </a:cubicBezTo>
                <a:cubicBezTo>
                  <a:pt x="2429" y="2530"/>
                  <a:pt x="2409" y="2583"/>
                  <a:pt x="2409" y="2626"/>
                </a:cubicBezTo>
                <a:cubicBezTo>
                  <a:pt x="2409" y="2733"/>
                  <a:pt x="2209" y="3025"/>
                  <a:pt x="2137" y="3025"/>
                </a:cubicBezTo>
                <a:cubicBezTo>
                  <a:pt x="2036" y="3025"/>
                  <a:pt x="1959" y="3178"/>
                  <a:pt x="1991" y="3318"/>
                </a:cubicBezTo>
                <a:cubicBezTo>
                  <a:pt x="2012" y="3415"/>
                  <a:pt x="2056" y="3453"/>
                  <a:pt x="2137" y="3453"/>
                </a:cubicBezTo>
                <a:cubicBezTo>
                  <a:pt x="2282" y="3453"/>
                  <a:pt x="2379" y="3579"/>
                  <a:pt x="2344" y="3727"/>
                </a:cubicBezTo>
                <a:cubicBezTo>
                  <a:pt x="2320" y="3830"/>
                  <a:pt x="2329" y="3829"/>
                  <a:pt x="2456" y="3693"/>
                </a:cubicBezTo>
                <a:cubicBezTo>
                  <a:pt x="2560" y="3582"/>
                  <a:pt x="2615" y="3553"/>
                  <a:pt x="2655" y="3597"/>
                </a:cubicBezTo>
                <a:cubicBezTo>
                  <a:pt x="2721" y="3671"/>
                  <a:pt x="2609" y="3868"/>
                  <a:pt x="2448" y="3957"/>
                </a:cubicBezTo>
                <a:cubicBezTo>
                  <a:pt x="2384" y="3993"/>
                  <a:pt x="2317" y="4099"/>
                  <a:pt x="2288" y="4212"/>
                </a:cubicBezTo>
                <a:cubicBezTo>
                  <a:pt x="2261" y="4319"/>
                  <a:pt x="2200" y="4458"/>
                  <a:pt x="2154" y="4515"/>
                </a:cubicBezTo>
                <a:cubicBezTo>
                  <a:pt x="2101" y="4580"/>
                  <a:pt x="2086" y="4636"/>
                  <a:pt x="2116" y="4669"/>
                </a:cubicBezTo>
                <a:cubicBezTo>
                  <a:pt x="2141" y="4697"/>
                  <a:pt x="2177" y="4815"/>
                  <a:pt x="2193" y="4933"/>
                </a:cubicBezTo>
                <a:cubicBezTo>
                  <a:pt x="2232" y="5208"/>
                  <a:pt x="2258" y="5251"/>
                  <a:pt x="2327" y="5154"/>
                </a:cubicBezTo>
                <a:cubicBezTo>
                  <a:pt x="2412" y="5033"/>
                  <a:pt x="2599" y="5135"/>
                  <a:pt x="2599" y="5303"/>
                </a:cubicBezTo>
                <a:cubicBezTo>
                  <a:pt x="2599" y="5437"/>
                  <a:pt x="2429" y="5624"/>
                  <a:pt x="2353" y="5572"/>
                </a:cubicBezTo>
                <a:cubicBezTo>
                  <a:pt x="2331" y="5557"/>
                  <a:pt x="2310" y="5569"/>
                  <a:pt x="2310" y="5601"/>
                </a:cubicBezTo>
                <a:cubicBezTo>
                  <a:pt x="2310" y="5632"/>
                  <a:pt x="2361" y="5654"/>
                  <a:pt x="2426" y="5654"/>
                </a:cubicBezTo>
                <a:cubicBezTo>
                  <a:pt x="2590" y="5654"/>
                  <a:pt x="2621" y="5742"/>
                  <a:pt x="2491" y="5836"/>
                </a:cubicBezTo>
                <a:cubicBezTo>
                  <a:pt x="2351" y="5937"/>
                  <a:pt x="2113" y="5889"/>
                  <a:pt x="2081" y="5755"/>
                </a:cubicBezTo>
                <a:cubicBezTo>
                  <a:pt x="2068" y="5700"/>
                  <a:pt x="2039" y="5672"/>
                  <a:pt x="2016" y="5687"/>
                </a:cubicBezTo>
                <a:cubicBezTo>
                  <a:pt x="1994" y="5703"/>
                  <a:pt x="1935" y="5664"/>
                  <a:pt x="1883" y="5606"/>
                </a:cubicBezTo>
                <a:cubicBezTo>
                  <a:pt x="1788" y="5500"/>
                  <a:pt x="1786" y="5502"/>
                  <a:pt x="1771" y="5673"/>
                </a:cubicBezTo>
                <a:cubicBezTo>
                  <a:pt x="1762" y="5770"/>
                  <a:pt x="1730" y="5838"/>
                  <a:pt x="1697" y="5831"/>
                </a:cubicBezTo>
                <a:cubicBezTo>
                  <a:pt x="1654" y="5822"/>
                  <a:pt x="1653" y="5863"/>
                  <a:pt x="1693" y="5995"/>
                </a:cubicBezTo>
                <a:cubicBezTo>
                  <a:pt x="1722" y="6090"/>
                  <a:pt x="1767" y="6195"/>
                  <a:pt x="1792" y="6230"/>
                </a:cubicBezTo>
                <a:cubicBezTo>
                  <a:pt x="1838" y="6296"/>
                  <a:pt x="1802" y="6408"/>
                  <a:pt x="1736" y="6408"/>
                </a:cubicBezTo>
                <a:cubicBezTo>
                  <a:pt x="1716" y="6408"/>
                  <a:pt x="1613" y="6334"/>
                  <a:pt x="1503" y="6240"/>
                </a:cubicBezTo>
                <a:cubicBezTo>
                  <a:pt x="1334" y="6094"/>
                  <a:pt x="1309" y="6051"/>
                  <a:pt x="1352" y="5961"/>
                </a:cubicBezTo>
                <a:cubicBezTo>
                  <a:pt x="1384" y="5895"/>
                  <a:pt x="1392" y="5705"/>
                  <a:pt x="1370" y="5447"/>
                </a:cubicBezTo>
                <a:lnTo>
                  <a:pt x="1335" y="5039"/>
                </a:lnTo>
                <a:lnTo>
                  <a:pt x="1245" y="5279"/>
                </a:lnTo>
                <a:cubicBezTo>
                  <a:pt x="1196" y="5412"/>
                  <a:pt x="1160" y="5586"/>
                  <a:pt x="1158" y="5663"/>
                </a:cubicBezTo>
                <a:cubicBezTo>
                  <a:pt x="1157" y="5741"/>
                  <a:pt x="1121" y="5833"/>
                  <a:pt x="1081" y="5870"/>
                </a:cubicBezTo>
                <a:cubicBezTo>
                  <a:pt x="990" y="5954"/>
                  <a:pt x="989" y="6133"/>
                  <a:pt x="1081" y="6269"/>
                </a:cubicBezTo>
                <a:cubicBezTo>
                  <a:pt x="1145" y="6363"/>
                  <a:pt x="1142" y="6390"/>
                  <a:pt x="1038" y="6514"/>
                </a:cubicBezTo>
                <a:cubicBezTo>
                  <a:pt x="926" y="6647"/>
                  <a:pt x="774" y="7239"/>
                  <a:pt x="835" y="7307"/>
                </a:cubicBezTo>
                <a:cubicBezTo>
                  <a:pt x="850" y="7324"/>
                  <a:pt x="841" y="7371"/>
                  <a:pt x="813" y="7408"/>
                </a:cubicBezTo>
                <a:cubicBezTo>
                  <a:pt x="786" y="7444"/>
                  <a:pt x="752" y="7684"/>
                  <a:pt x="736" y="7946"/>
                </a:cubicBezTo>
                <a:cubicBezTo>
                  <a:pt x="720" y="8207"/>
                  <a:pt x="687" y="8449"/>
                  <a:pt x="663" y="8484"/>
                </a:cubicBezTo>
                <a:cubicBezTo>
                  <a:pt x="647" y="8505"/>
                  <a:pt x="644" y="8533"/>
                  <a:pt x="645" y="8561"/>
                </a:cubicBezTo>
                <a:cubicBezTo>
                  <a:pt x="646" y="8571"/>
                  <a:pt x="647" y="8580"/>
                  <a:pt x="650" y="8590"/>
                </a:cubicBezTo>
                <a:cubicBezTo>
                  <a:pt x="659" y="8583"/>
                  <a:pt x="662" y="8581"/>
                  <a:pt x="680" y="8566"/>
                </a:cubicBezTo>
                <a:cubicBezTo>
                  <a:pt x="752" y="8501"/>
                  <a:pt x="819" y="8565"/>
                  <a:pt x="857" y="8686"/>
                </a:cubicBezTo>
                <a:cubicBezTo>
                  <a:pt x="889" y="8676"/>
                  <a:pt x="925" y="8667"/>
                  <a:pt x="956" y="8676"/>
                </a:cubicBezTo>
                <a:cubicBezTo>
                  <a:pt x="1028" y="8697"/>
                  <a:pt x="1041" y="8681"/>
                  <a:pt x="1020" y="8590"/>
                </a:cubicBezTo>
                <a:cubicBezTo>
                  <a:pt x="1006" y="8527"/>
                  <a:pt x="950" y="8442"/>
                  <a:pt x="900" y="8402"/>
                </a:cubicBezTo>
                <a:cubicBezTo>
                  <a:pt x="827" y="8344"/>
                  <a:pt x="815" y="8277"/>
                  <a:pt x="826" y="8042"/>
                </a:cubicBezTo>
                <a:cubicBezTo>
                  <a:pt x="844" y="7684"/>
                  <a:pt x="925" y="7636"/>
                  <a:pt x="960" y="7965"/>
                </a:cubicBezTo>
                <a:lnTo>
                  <a:pt x="986" y="8210"/>
                </a:lnTo>
                <a:lnTo>
                  <a:pt x="1029" y="8018"/>
                </a:lnTo>
                <a:cubicBezTo>
                  <a:pt x="1089" y="7741"/>
                  <a:pt x="1101" y="7733"/>
                  <a:pt x="1236" y="7883"/>
                </a:cubicBezTo>
                <a:cubicBezTo>
                  <a:pt x="1352" y="8013"/>
                  <a:pt x="1355" y="8025"/>
                  <a:pt x="1279" y="8119"/>
                </a:cubicBezTo>
                <a:cubicBezTo>
                  <a:pt x="1235" y="8173"/>
                  <a:pt x="1210" y="8250"/>
                  <a:pt x="1223" y="8292"/>
                </a:cubicBezTo>
                <a:cubicBezTo>
                  <a:pt x="1283" y="8482"/>
                  <a:pt x="1286" y="9303"/>
                  <a:pt x="1227" y="9392"/>
                </a:cubicBezTo>
                <a:cubicBezTo>
                  <a:pt x="1163" y="9490"/>
                  <a:pt x="1029" y="9449"/>
                  <a:pt x="1085" y="9349"/>
                </a:cubicBezTo>
                <a:cubicBezTo>
                  <a:pt x="1104" y="9314"/>
                  <a:pt x="1097" y="9307"/>
                  <a:pt x="1064" y="9330"/>
                </a:cubicBezTo>
                <a:cubicBezTo>
                  <a:pt x="1033" y="9351"/>
                  <a:pt x="1008" y="9413"/>
                  <a:pt x="1008" y="9469"/>
                </a:cubicBezTo>
                <a:cubicBezTo>
                  <a:pt x="1008" y="9583"/>
                  <a:pt x="925" y="9660"/>
                  <a:pt x="818" y="9642"/>
                </a:cubicBezTo>
                <a:cubicBezTo>
                  <a:pt x="777" y="9635"/>
                  <a:pt x="712" y="9708"/>
                  <a:pt x="671" y="9805"/>
                </a:cubicBezTo>
                <a:cubicBezTo>
                  <a:pt x="645" y="9869"/>
                  <a:pt x="614" y="9911"/>
                  <a:pt x="581" y="9940"/>
                </a:cubicBezTo>
                <a:cubicBezTo>
                  <a:pt x="635" y="9990"/>
                  <a:pt x="628" y="10020"/>
                  <a:pt x="538" y="10127"/>
                </a:cubicBezTo>
                <a:cubicBezTo>
                  <a:pt x="431" y="10254"/>
                  <a:pt x="390" y="10545"/>
                  <a:pt x="477" y="10545"/>
                </a:cubicBezTo>
                <a:cubicBezTo>
                  <a:pt x="502" y="10545"/>
                  <a:pt x="550" y="10616"/>
                  <a:pt x="589" y="10704"/>
                </a:cubicBezTo>
                <a:cubicBezTo>
                  <a:pt x="646" y="10830"/>
                  <a:pt x="650" y="10871"/>
                  <a:pt x="602" y="10915"/>
                </a:cubicBezTo>
                <a:cubicBezTo>
                  <a:pt x="569" y="10946"/>
                  <a:pt x="529" y="10959"/>
                  <a:pt x="512" y="10939"/>
                </a:cubicBezTo>
                <a:cubicBezTo>
                  <a:pt x="494" y="10920"/>
                  <a:pt x="477" y="10963"/>
                  <a:pt x="477" y="11035"/>
                </a:cubicBezTo>
                <a:cubicBezTo>
                  <a:pt x="477" y="11083"/>
                  <a:pt x="467" y="11133"/>
                  <a:pt x="451" y="11175"/>
                </a:cubicBezTo>
                <a:cubicBezTo>
                  <a:pt x="521" y="11297"/>
                  <a:pt x="591" y="11484"/>
                  <a:pt x="611" y="11607"/>
                </a:cubicBezTo>
                <a:cubicBezTo>
                  <a:pt x="628" y="11611"/>
                  <a:pt x="645" y="11616"/>
                  <a:pt x="667" y="11631"/>
                </a:cubicBezTo>
                <a:cubicBezTo>
                  <a:pt x="732" y="11676"/>
                  <a:pt x="778" y="11657"/>
                  <a:pt x="878" y="11545"/>
                </a:cubicBezTo>
                <a:cubicBezTo>
                  <a:pt x="1026" y="11380"/>
                  <a:pt x="1066" y="11374"/>
                  <a:pt x="1227" y="11492"/>
                </a:cubicBezTo>
                <a:cubicBezTo>
                  <a:pt x="1318" y="11558"/>
                  <a:pt x="1336" y="11597"/>
                  <a:pt x="1296" y="11651"/>
                </a:cubicBezTo>
                <a:cubicBezTo>
                  <a:pt x="1267" y="11689"/>
                  <a:pt x="1207" y="11708"/>
                  <a:pt x="1163" y="11689"/>
                </a:cubicBezTo>
                <a:cubicBezTo>
                  <a:pt x="1093" y="11660"/>
                  <a:pt x="1088" y="11664"/>
                  <a:pt x="1145" y="11742"/>
                </a:cubicBezTo>
                <a:cubicBezTo>
                  <a:pt x="1202" y="11819"/>
                  <a:pt x="1203" y="11838"/>
                  <a:pt x="1137" y="11867"/>
                </a:cubicBezTo>
                <a:cubicBezTo>
                  <a:pt x="1073" y="11894"/>
                  <a:pt x="1062" y="11977"/>
                  <a:pt x="1072" y="12338"/>
                </a:cubicBezTo>
                <a:cubicBezTo>
                  <a:pt x="1076" y="12456"/>
                  <a:pt x="1086" y="12503"/>
                  <a:pt x="1094" y="12583"/>
                </a:cubicBezTo>
                <a:cubicBezTo>
                  <a:pt x="1156" y="12686"/>
                  <a:pt x="1209" y="12805"/>
                  <a:pt x="1232" y="12895"/>
                </a:cubicBezTo>
                <a:cubicBezTo>
                  <a:pt x="1261" y="12912"/>
                  <a:pt x="1293" y="12954"/>
                  <a:pt x="1322" y="13006"/>
                </a:cubicBezTo>
                <a:cubicBezTo>
                  <a:pt x="1359" y="12970"/>
                  <a:pt x="1407" y="12906"/>
                  <a:pt x="1473" y="12789"/>
                </a:cubicBezTo>
                <a:cubicBezTo>
                  <a:pt x="1540" y="12671"/>
                  <a:pt x="1604" y="12589"/>
                  <a:pt x="1620" y="12607"/>
                </a:cubicBezTo>
                <a:cubicBezTo>
                  <a:pt x="1635" y="12624"/>
                  <a:pt x="1676" y="12614"/>
                  <a:pt x="1710" y="12583"/>
                </a:cubicBezTo>
                <a:cubicBezTo>
                  <a:pt x="1785" y="12514"/>
                  <a:pt x="2242" y="12372"/>
                  <a:pt x="2396" y="12371"/>
                </a:cubicBezTo>
                <a:cubicBezTo>
                  <a:pt x="2466" y="12371"/>
                  <a:pt x="2520" y="12415"/>
                  <a:pt x="2547" y="12491"/>
                </a:cubicBezTo>
                <a:cubicBezTo>
                  <a:pt x="2602" y="12653"/>
                  <a:pt x="2519" y="12754"/>
                  <a:pt x="2435" y="12626"/>
                </a:cubicBezTo>
                <a:cubicBezTo>
                  <a:pt x="2369" y="12528"/>
                  <a:pt x="2284" y="12495"/>
                  <a:pt x="2335" y="12588"/>
                </a:cubicBezTo>
                <a:cubicBezTo>
                  <a:pt x="2352" y="12617"/>
                  <a:pt x="2288" y="12770"/>
                  <a:pt x="2193" y="12929"/>
                </a:cubicBezTo>
                <a:cubicBezTo>
                  <a:pt x="2099" y="13087"/>
                  <a:pt x="2021" y="13242"/>
                  <a:pt x="2021" y="13275"/>
                </a:cubicBezTo>
                <a:cubicBezTo>
                  <a:pt x="2021" y="13382"/>
                  <a:pt x="1803" y="13502"/>
                  <a:pt x="1641" y="13481"/>
                </a:cubicBezTo>
                <a:cubicBezTo>
                  <a:pt x="1491" y="13462"/>
                  <a:pt x="1486" y="13467"/>
                  <a:pt x="1499" y="13635"/>
                </a:cubicBezTo>
                <a:cubicBezTo>
                  <a:pt x="1514" y="13833"/>
                  <a:pt x="1427" y="13981"/>
                  <a:pt x="1296" y="13981"/>
                </a:cubicBezTo>
                <a:cubicBezTo>
                  <a:pt x="1248" y="13981"/>
                  <a:pt x="1195" y="14003"/>
                  <a:pt x="1180" y="14029"/>
                </a:cubicBezTo>
                <a:cubicBezTo>
                  <a:pt x="1139" y="14103"/>
                  <a:pt x="816" y="14159"/>
                  <a:pt x="753" y="14101"/>
                </a:cubicBezTo>
                <a:cubicBezTo>
                  <a:pt x="722" y="14073"/>
                  <a:pt x="646" y="14039"/>
                  <a:pt x="585" y="14029"/>
                </a:cubicBezTo>
                <a:cubicBezTo>
                  <a:pt x="559" y="14025"/>
                  <a:pt x="545" y="14017"/>
                  <a:pt x="529" y="14010"/>
                </a:cubicBezTo>
                <a:cubicBezTo>
                  <a:pt x="509" y="14015"/>
                  <a:pt x="495" y="14025"/>
                  <a:pt x="473" y="14029"/>
                </a:cubicBezTo>
                <a:lnTo>
                  <a:pt x="262" y="14068"/>
                </a:lnTo>
                <a:lnTo>
                  <a:pt x="262" y="14414"/>
                </a:lnTo>
                <a:cubicBezTo>
                  <a:pt x="262" y="14550"/>
                  <a:pt x="248" y="14630"/>
                  <a:pt x="236" y="14707"/>
                </a:cubicBezTo>
                <a:cubicBezTo>
                  <a:pt x="242" y="14744"/>
                  <a:pt x="245" y="14792"/>
                  <a:pt x="253" y="14827"/>
                </a:cubicBezTo>
                <a:cubicBezTo>
                  <a:pt x="290" y="14981"/>
                  <a:pt x="304" y="15125"/>
                  <a:pt x="283" y="15149"/>
                </a:cubicBezTo>
                <a:cubicBezTo>
                  <a:pt x="262" y="15172"/>
                  <a:pt x="235" y="15299"/>
                  <a:pt x="227" y="15432"/>
                </a:cubicBezTo>
                <a:cubicBezTo>
                  <a:pt x="203" y="15815"/>
                  <a:pt x="120" y="15716"/>
                  <a:pt x="93" y="15274"/>
                </a:cubicBezTo>
                <a:cubicBezTo>
                  <a:pt x="73" y="14934"/>
                  <a:pt x="64" y="14900"/>
                  <a:pt x="33" y="15053"/>
                </a:cubicBezTo>
                <a:cubicBezTo>
                  <a:pt x="-26" y="15349"/>
                  <a:pt x="-3" y="16090"/>
                  <a:pt x="72" y="16321"/>
                </a:cubicBezTo>
                <a:cubicBezTo>
                  <a:pt x="110" y="16439"/>
                  <a:pt x="140" y="16589"/>
                  <a:pt x="141" y="16653"/>
                </a:cubicBezTo>
                <a:cubicBezTo>
                  <a:pt x="141" y="16716"/>
                  <a:pt x="174" y="16780"/>
                  <a:pt x="214" y="16797"/>
                </a:cubicBezTo>
                <a:cubicBezTo>
                  <a:pt x="254" y="16814"/>
                  <a:pt x="281" y="16846"/>
                  <a:pt x="275" y="16869"/>
                </a:cubicBezTo>
                <a:cubicBezTo>
                  <a:pt x="252" y="16950"/>
                  <a:pt x="420" y="17344"/>
                  <a:pt x="520" y="17446"/>
                </a:cubicBezTo>
                <a:cubicBezTo>
                  <a:pt x="576" y="17502"/>
                  <a:pt x="624" y="17574"/>
                  <a:pt x="624" y="17609"/>
                </a:cubicBezTo>
                <a:cubicBezTo>
                  <a:pt x="624" y="17644"/>
                  <a:pt x="678" y="17727"/>
                  <a:pt x="745" y="17796"/>
                </a:cubicBezTo>
                <a:cubicBezTo>
                  <a:pt x="811" y="17866"/>
                  <a:pt x="865" y="17960"/>
                  <a:pt x="865" y="18003"/>
                </a:cubicBezTo>
                <a:cubicBezTo>
                  <a:pt x="865" y="18064"/>
                  <a:pt x="877" y="18067"/>
                  <a:pt x="930" y="18018"/>
                </a:cubicBezTo>
                <a:cubicBezTo>
                  <a:pt x="1004" y="17949"/>
                  <a:pt x="1084" y="18027"/>
                  <a:pt x="1033" y="18118"/>
                </a:cubicBezTo>
                <a:cubicBezTo>
                  <a:pt x="1018" y="18146"/>
                  <a:pt x="1027" y="18179"/>
                  <a:pt x="1051" y="18195"/>
                </a:cubicBezTo>
                <a:cubicBezTo>
                  <a:pt x="1075" y="18212"/>
                  <a:pt x="1105" y="18175"/>
                  <a:pt x="1120" y="18114"/>
                </a:cubicBezTo>
                <a:cubicBezTo>
                  <a:pt x="1145" y="18007"/>
                  <a:pt x="1272" y="17995"/>
                  <a:pt x="1275" y="18099"/>
                </a:cubicBezTo>
                <a:cubicBezTo>
                  <a:pt x="1278" y="18226"/>
                  <a:pt x="1563" y="18664"/>
                  <a:pt x="1706" y="18762"/>
                </a:cubicBezTo>
                <a:cubicBezTo>
                  <a:pt x="1794" y="18823"/>
                  <a:pt x="1878" y="18920"/>
                  <a:pt x="1891" y="18979"/>
                </a:cubicBezTo>
                <a:cubicBezTo>
                  <a:pt x="1905" y="19037"/>
                  <a:pt x="1973" y="19108"/>
                  <a:pt x="2042" y="19137"/>
                </a:cubicBezTo>
                <a:cubicBezTo>
                  <a:pt x="2111" y="19166"/>
                  <a:pt x="2167" y="19224"/>
                  <a:pt x="2167" y="19267"/>
                </a:cubicBezTo>
                <a:cubicBezTo>
                  <a:pt x="2167" y="19358"/>
                  <a:pt x="2411" y="19600"/>
                  <a:pt x="2555" y="19651"/>
                </a:cubicBezTo>
                <a:cubicBezTo>
                  <a:pt x="2611" y="19671"/>
                  <a:pt x="2678" y="19663"/>
                  <a:pt x="2706" y="19632"/>
                </a:cubicBezTo>
                <a:cubicBezTo>
                  <a:pt x="2741" y="19594"/>
                  <a:pt x="2788" y="19596"/>
                  <a:pt x="2849" y="19632"/>
                </a:cubicBezTo>
                <a:cubicBezTo>
                  <a:pt x="2901" y="19663"/>
                  <a:pt x="2969" y="19664"/>
                  <a:pt x="3012" y="19637"/>
                </a:cubicBezTo>
                <a:cubicBezTo>
                  <a:pt x="3073" y="19599"/>
                  <a:pt x="3064" y="19579"/>
                  <a:pt x="2961" y="19526"/>
                </a:cubicBezTo>
                <a:cubicBezTo>
                  <a:pt x="2892" y="19491"/>
                  <a:pt x="2846" y="19438"/>
                  <a:pt x="2862" y="19411"/>
                </a:cubicBezTo>
                <a:cubicBezTo>
                  <a:pt x="2891" y="19358"/>
                  <a:pt x="2668" y="19060"/>
                  <a:pt x="2599" y="19060"/>
                </a:cubicBezTo>
                <a:cubicBezTo>
                  <a:pt x="2576" y="19060"/>
                  <a:pt x="2527" y="19029"/>
                  <a:pt x="2495" y="18993"/>
                </a:cubicBezTo>
                <a:cubicBezTo>
                  <a:pt x="2416" y="18905"/>
                  <a:pt x="2630" y="18820"/>
                  <a:pt x="2913" y="18820"/>
                </a:cubicBezTo>
                <a:cubicBezTo>
                  <a:pt x="3056" y="18820"/>
                  <a:pt x="3127" y="18794"/>
                  <a:pt x="3146" y="18738"/>
                </a:cubicBezTo>
                <a:cubicBezTo>
                  <a:pt x="3167" y="18678"/>
                  <a:pt x="3200" y="18667"/>
                  <a:pt x="3262" y="18705"/>
                </a:cubicBezTo>
                <a:cubicBezTo>
                  <a:pt x="3309" y="18733"/>
                  <a:pt x="3380" y="18767"/>
                  <a:pt x="3422" y="18782"/>
                </a:cubicBezTo>
                <a:cubicBezTo>
                  <a:pt x="3467" y="18797"/>
                  <a:pt x="3496" y="18863"/>
                  <a:pt x="3491" y="18935"/>
                </a:cubicBezTo>
                <a:cubicBezTo>
                  <a:pt x="3485" y="19026"/>
                  <a:pt x="3441" y="19066"/>
                  <a:pt x="3327" y="19099"/>
                </a:cubicBezTo>
                <a:cubicBezTo>
                  <a:pt x="3242" y="19123"/>
                  <a:pt x="3190" y="19170"/>
                  <a:pt x="3206" y="19200"/>
                </a:cubicBezTo>
                <a:cubicBezTo>
                  <a:pt x="3223" y="19229"/>
                  <a:pt x="3208" y="19286"/>
                  <a:pt x="3176" y="19329"/>
                </a:cubicBezTo>
                <a:cubicBezTo>
                  <a:pt x="3128" y="19394"/>
                  <a:pt x="3133" y="19411"/>
                  <a:pt x="3215" y="19411"/>
                </a:cubicBezTo>
                <a:cubicBezTo>
                  <a:pt x="3270" y="19411"/>
                  <a:pt x="3332" y="19434"/>
                  <a:pt x="3349" y="19464"/>
                </a:cubicBezTo>
                <a:cubicBezTo>
                  <a:pt x="3382" y="19525"/>
                  <a:pt x="3626" y="19535"/>
                  <a:pt x="3676" y="19478"/>
                </a:cubicBezTo>
                <a:cubicBezTo>
                  <a:pt x="3695" y="19458"/>
                  <a:pt x="3810" y="19441"/>
                  <a:pt x="3931" y="19435"/>
                </a:cubicBezTo>
                <a:cubicBezTo>
                  <a:pt x="4217" y="19422"/>
                  <a:pt x="4243" y="19509"/>
                  <a:pt x="4039" y="19781"/>
                </a:cubicBezTo>
                <a:cubicBezTo>
                  <a:pt x="3911" y="19950"/>
                  <a:pt x="3860" y="19980"/>
                  <a:pt x="3793" y="19940"/>
                </a:cubicBezTo>
                <a:cubicBezTo>
                  <a:pt x="3746" y="19912"/>
                  <a:pt x="3655" y="19906"/>
                  <a:pt x="3586" y="19925"/>
                </a:cubicBezTo>
                <a:lnTo>
                  <a:pt x="3461" y="19959"/>
                </a:lnTo>
                <a:lnTo>
                  <a:pt x="3538" y="20050"/>
                </a:lnTo>
                <a:cubicBezTo>
                  <a:pt x="3601" y="20066"/>
                  <a:pt x="3655" y="20112"/>
                  <a:pt x="3633" y="20161"/>
                </a:cubicBezTo>
                <a:lnTo>
                  <a:pt x="3638" y="20161"/>
                </a:lnTo>
                <a:cubicBezTo>
                  <a:pt x="3660" y="20186"/>
                  <a:pt x="3692" y="20212"/>
                  <a:pt x="3720" y="20238"/>
                </a:cubicBezTo>
                <a:cubicBezTo>
                  <a:pt x="3764" y="20250"/>
                  <a:pt x="3815" y="20265"/>
                  <a:pt x="3875" y="20300"/>
                </a:cubicBezTo>
                <a:cubicBezTo>
                  <a:pt x="3953" y="20345"/>
                  <a:pt x="4041" y="20367"/>
                  <a:pt x="4073" y="20353"/>
                </a:cubicBezTo>
                <a:cubicBezTo>
                  <a:pt x="4105" y="20339"/>
                  <a:pt x="4147" y="20344"/>
                  <a:pt x="4164" y="20362"/>
                </a:cubicBezTo>
                <a:cubicBezTo>
                  <a:pt x="4180" y="20381"/>
                  <a:pt x="4205" y="20395"/>
                  <a:pt x="4254" y="20411"/>
                </a:cubicBezTo>
                <a:cubicBezTo>
                  <a:pt x="4261" y="20403"/>
                  <a:pt x="4264" y="20401"/>
                  <a:pt x="4271" y="20391"/>
                </a:cubicBezTo>
                <a:cubicBezTo>
                  <a:pt x="4348" y="20292"/>
                  <a:pt x="4395" y="20283"/>
                  <a:pt x="4698" y="20314"/>
                </a:cubicBezTo>
                <a:lnTo>
                  <a:pt x="4711" y="20314"/>
                </a:lnTo>
                <a:cubicBezTo>
                  <a:pt x="4693" y="20295"/>
                  <a:pt x="4682" y="20278"/>
                  <a:pt x="4685" y="20262"/>
                </a:cubicBezTo>
                <a:cubicBezTo>
                  <a:pt x="4694" y="20216"/>
                  <a:pt x="4642" y="20199"/>
                  <a:pt x="4521" y="20209"/>
                </a:cubicBezTo>
                <a:cubicBezTo>
                  <a:pt x="4410" y="20218"/>
                  <a:pt x="4327" y="20193"/>
                  <a:pt x="4302" y="20146"/>
                </a:cubicBezTo>
                <a:cubicBezTo>
                  <a:pt x="4279" y="20105"/>
                  <a:pt x="4223" y="20057"/>
                  <a:pt x="4172" y="20036"/>
                </a:cubicBezTo>
                <a:cubicBezTo>
                  <a:pt x="4102" y="20007"/>
                  <a:pt x="4091" y="19982"/>
                  <a:pt x="4133" y="19935"/>
                </a:cubicBezTo>
                <a:cubicBezTo>
                  <a:pt x="4195" y="19866"/>
                  <a:pt x="4244" y="19851"/>
                  <a:pt x="4599" y="19805"/>
                </a:cubicBezTo>
                <a:cubicBezTo>
                  <a:pt x="4924" y="19763"/>
                  <a:pt x="5060" y="19776"/>
                  <a:pt x="5138" y="19848"/>
                </a:cubicBezTo>
                <a:cubicBezTo>
                  <a:pt x="5184" y="19891"/>
                  <a:pt x="5203" y="19889"/>
                  <a:pt x="5203" y="19848"/>
                </a:cubicBezTo>
                <a:cubicBezTo>
                  <a:pt x="5203" y="19732"/>
                  <a:pt x="5391" y="19666"/>
                  <a:pt x="5552" y="19728"/>
                </a:cubicBezTo>
                <a:cubicBezTo>
                  <a:pt x="5737" y="19800"/>
                  <a:pt x="6185" y="19705"/>
                  <a:pt x="6276" y="19574"/>
                </a:cubicBezTo>
                <a:cubicBezTo>
                  <a:pt x="6329" y="19499"/>
                  <a:pt x="6324" y="19500"/>
                  <a:pt x="6250" y="19565"/>
                </a:cubicBezTo>
                <a:cubicBezTo>
                  <a:pt x="6165" y="19639"/>
                  <a:pt x="6022" y="19615"/>
                  <a:pt x="6022" y="19526"/>
                </a:cubicBezTo>
                <a:cubicBezTo>
                  <a:pt x="6022" y="19368"/>
                  <a:pt x="6456" y="19230"/>
                  <a:pt x="6613" y="19339"/>
                </a:cubicBezTo>
                <a:cubicBezTo>
                  <a:pt x="6646" y="19362"/>
                  <a:pt x="6719" y="19371"/>
                  <a:pt x="6776" y="19363"/>
                </a:cubicBezTo>
                <a:cubicBezTo>
                  <a:pt x="6844" y="19353"/>
                  <a:pt x="6904" y="19389"/>
                  <a:pt x="6940" y="19464"/>
                </a:cubicBezTo>
                <a:cubicBezTo>
                  <a:pt x="7003" y="19595"/>
                  <a:pt x="6950" y="19694"/>
                  <a:pt x="6807" y="19709"/>
                </a:cubicBezTo>
                <a:cubicBezTo>
                  <a:pt x="6651" y="19725"/>
                  <a:pt x="6049" y="19900"/>
                  <a:pt x="5962" y="19954"/>
                </a:cubicBezTo>
                <a:cubicBezTo>
                  <a:pt x="5914" y="19983"/>
                  <a:pt x="5856" y="19990"/>
                  <a:pt x="5832" y="19973"/>
                </a:cubicBezTo>
                <a:cubicBezTo>
                  <a:pt x="5809" y="19957"/>
                  <a:pt x="5775" y="19968"/>
                  <a:pt x="5759" y="19997"/>
                </a:cubicBezTo>
                <a:cubicBezTo>
                  <a:pt x="5739" y="20032"/>
                  <a:pt x="5701" y="20034"/>
                  <a:pt x="5647" y="19997"/>
                </a:cubicBezTo>
                <a:cubicBezTo>
                  <a:pt x="5585" y="19955"/>
                  <a:pt x="5508" y="19970"/>
                  <a:pt x="5336" y="20055"/>
                </a:cubicBezTo>
                <a:cubicBezTo>
                  <a:pt x="5117" y="20164"/>
                  <a:pt x="5050" y="20277"/>
                  <a:pt x="5160" y="20353"/>
                </a:cubicBezTo>
                <a:cubicBezTo>
                  <a:pt x="5188" y="20372"/>
                  <a:pt x="5199" y="20419"/>
                  <a:pt x="5185" y="20459"/>
                </a:cubicBezTo>
                <a:cubicBezTo>
                  <a:pt x="5172" y="20498"/>
                  <a:pt x="5190" y="20558"/>
                  <a:pt x="5229" y="20593"/>
                </a:cubicBezTo>
                <a:cubicBezTo>
                  <a:pt x="5234" y="20598"/>
                  <a:pt x="5237" y="20599"/>
                  <a:pt x="5242" y="20603"/>
                </a:cubicBezTo>
                <a:cubicBezTo>
                  <a:pt x="5246" y="20585"/>
                  <a:pt x="5256" y="20576"/>
                  <a:pt x="5259" y="20550"/>
                </a:cubicBezTo>
                <a:cubicBezTo>
                  <a:pt x="5278" y="20360"/>
                  <a:pt x="5368" y="20360"/>
                  <a:pt x="5388" y="20550"/>
                </a:cubicBezTo>
                <a:cubicBezTo>
                  <a:pt x="5401" y="20672"/>
                  <a:pt x="5429" y="20701"/>
                  <a:pt x="5578" y="20728"/>
                </a:cubicBezTo>
                <a:cubicBezTo>
                  <a:pt x="5676" y="20745"/>
                  <a:pt x="5806" y="20782"/>
                  <a:pt x="5867" y="20809"/>
                </a:cubicBezTo>
                <a:cubicBezTo>
                  <a:pt x="6027" y="20882"/>
                  <a:pt x="6145" y="20871"/>
                  <a:pt x="6216" y="20776"/>
                </a:cubicBezTo>
                <a:cubicBezTo>
                  <a:pt x="6250" y="20729"/>
                  <a:pt x="6332" y="20699"/>
                  <a:pt x="6401" y="20708"/>
                </a:cubicBezTo>
                <a:cubicBezTo>
                  <a:pt x="6547" y="20727"/>
                  <a:pt x="6553" y="20828"/>
                  <a:pt x="6410" y="20853"/>
                </a:cubicBezTo>
                <a:cubicBezTo>
                  <a:pt x="6356" y="20862"/>
                  <a:pt x="6311" y="20894"/>
                  <a:pt x="6311" y="20925"/>
                </a:cubicBezTo>
                <a:cubicBezTo>
                  <a:pt x="6311" y="20956"/>
                  <a:pt x="6352" y="20968"/>
                  <a:pt x="6401" y="20954"/>
                </a:cubicBezTo>
                <a:cubicBezTo>
                  <a:pt x="6451" y="20939"/>
                  <a:pt x="6651" y="20961"/>
                  <a:pt x="6845" y="21002"/>
                </a:cubicBezTo>
                <a:cubicBezTo>
                  <a:pt x="7040" y="21043"/>
                  <a:pt x="7217" y="21068"/>
                  <a:pt x="7242" y="21059"/>
                </a:cubicBezTo>
                <a:cubicBezTo>
                  <a:pt x="7267" y="21050"/>
                  <a:pt x="7312" y="20960"/>
                  <a:pt x="7341" y="20857"/>
                </a:cubicBezTo>
                <a:cubicBezTo>
                  <a:pt x="7394" y="20677"/>
                  <a:pt x="7401" y="20670"/>
                  <a:pt x="7647" y="20670"/>
                </a:cubicBezTo>
                <a:cubicBezTo>
                  <a:pt x="7930" y="20670"/>
                  <a:pt x="7991" y="20763"/>
                  <a:pt x="7747" y="20819"/>
                </a:cubicBezTo>
                <a:cubicBezTo>
                  <a:pt x="7602" y="20852"/>
                  <a:pt x="7608" y="20851"/>
                  <a:pt x="7794" y="20843"/>
                </a:cubicBezTo>
                <a:cubicBezTo>
                  <a:pt x="8017" y="20833"/>
                  <a:pt x="8073" y="20909"/>
                  <a:pt x="7910" y="21002"/>
                </a:cubicBezTo>
                <a:cubicBezTo>
                  <a:pt x="7819" y="21054"/>
                  <a:pt x="7811" y="21067"/>
                  <a:pt x="7876" y="21127"/>
                </a:cubicBezTo>
                <a:cubicBezTo>
                  <a:pt x="7987" y="21229"/>
                  <a:pt x="8369" y="21261"/>
                  <a:pt x="8505" y="21179"/>
                </a:cubicBezTo>
                <a:cubicBezTo>
                  <a:pt x="8590" y="21129"/>
                  <a:pt x="8619" y="21079"/>
                  <a:pt x="8600" y="20997"/>
                </a:cubicBezTo>
                <a:cubicBezTo>
                  <a:pt x="8583" y="20920"/>
                  <a:pt x="8611" y="20844"/>
                  <a:pt x="8691" y="20761"/>
                </a:cubicBezTo>
                <a:cubicBezTo>
                  <a:pt x="8806" y="20641"/>
                  <a:pt x="8808" y="20637"/>
                  <a:pt x="8872" y="20737"/>
                </a:cubicBezTo>
                <a:cubicBezTo>
                  <a:pt x="8908" y="20794"/>
                  <a:pt x="9019" y="20859"/>
                  <a:pt x="9118" y="20877"/>
                </a:cubicBezTo>
                <a:cubicBezTo>
                  <a:pt x="9278" y="20905"/>
                  <a:pt x="9311" y="20890"/>
                  <a:pt x="9402" y="20747"/>
                </a:cubicBezTo>
                <a:cubicBezTo>
                  <a:pt x="9485" y="20618"/>
                  <a:pt x="9530" y="20590"/>
                  <a:pt x="9652" y="20603"/>
                </a:cubicBezTo>
                <a:cubicBezTo>
                  <a:pt x="9788" y="20617"/>
                  <a:pt x="9803" y="20634"/>
                  <a:pt x="9790" y="20771"/>
                </a:cubicBezTo>
                <a:cubicBezTo>
                  <a:pt x="9783" y="20844"/>
                  <a:pt x="9807" y="20933"/>
                  <a:pt x="9838" y="20987"/>
                </a:cubicBezTo>
                <a:cubicBezTo>
                  <a:pt x="9892" y="20891"/>
                  <a:pt x="9947" y="20805"/>
                  <a:pt x="9958" y="20805"/>
                </a:cubicBezTo>
                <a:cubicBezTo>
                  <a:pt x="10014" y="20805"/>
                  <a:pt x="10055" y="21056"/>
                  <a:pt x="10010" y="21117"/>
                </a:cubicBezTo>
                <a:cubicBezTo>
                  <a:pt x="9905" y="21262"/>
                  <a:pt x="10099" y="21353"/>
                  <a:pt x="10385" y="21338"/>
                </a:cubicBezTo>
                <a:cubicBezTo>
                  <a:pt x="10392" y="21332"/>
                  <a:pt x="10402" y="21326"/>
                  <a:pt x="10407" y="21319"/>
                </a:cubicBezTo>
                <a:cubicBezTo>
                  <a:pt x="10449" y="21263"/>
                  <a:pt x="10497" y="21267"/>
                  <a:pt x="10605" y="21304"/>
                </a:cubicBezTo>
                <a:cubicBezTo>
                  <a:pt x="10625" y="21300"/>
                  <a:pt x="10641" y="21300"/>
                  <a:pt x="10661" y="21295"/>
                </a:cubicBezTo>
                <a:cubicBezTo>
                  <a:pt x="10755" y="21270"/>
                  <a:pt x="10807" y="21276"/>
                  <a:pt x="10847" y="21295"/>
                </a:cubicBezTo>
                <a:cubicBezTo>
                  <a:pt x="10861" y="21283"/>
                  <a:pt x="10884" y="21275"/>
                  <a:pt x="10916" y="21280"/>
                </a:cubicBezTo>
                <a:cubicBezTo>
                  <a:pt x="11220" y="21333"/>
                  <a:pt x="11395" y="21381"/>
                  <a:pt x="11476" y="21424"/>
                </a:cubicBezTo>
                <a:cubicBezTo>
                  <a:pt x="11573" y="21433"/>
                  <a:pt x="11687" y="21441"/>
                  <a:pt x="11812" y="21448"/>
                </a:cubicBezTo>
                <a:cubicBezTo>
                  <a:pt x="11848" y="21422"/>
                  <a:pt x="11883" y="21391"/>
                  <a:pt x="11912" y="21348"/>
                </a:cubicBezTo>
                <a:cubicBezTo>
                  <a:pt x="12022" y="21181"/>
                  <a:pt x="12097" y="21177"/>
                  <a:pt x="12097" y="21338"/>
                </a:cubicBezTo>
                <a:cubicBezTo>
                  <a:pt x="12097" y="21417"/>
                  <a:pt x="12145" y="21436"/>
                  <a:pt x="12386" y="21444"/>
                </a:cubicBezTo>
                <a:cubicBezTo>
                  <a:pt x="12642" y="21452"/>
                  <a:pt x="12675" y="21439"/>
                  <a:pt x="12675" y="21348"/>
                </a:cubicBezTo>
                <a:cubicBezTo>
                  <a:pt x="12675" y="21184"/>
                  <a:pt x="12760" y="21166"/>
                  <a:pt x="12847" y="21314"/>
                </a:cubicBezTo>
                <a:cubicBezTo>
                  <a:pt x="12869" y="21351"/>
                  <a:pt x="12882" y="21390"/>
                  <a:pt x="12890" y="21429"/>
                </a:cubicBezTo>
                <a:cubicBezTo>
                  <a:pt x="12927" y="21437"/>
                  <a:pt x="12955" y="21463"/>
                  <a:pt x="12994" y="21511"/>
                </a:cubicBezTo>
                <a:cubicBezTo>
                  <a:pt x="13019" y="21542"/>
                  <a:pt x="13052" y="21566"/>
                  <a:pt x="13093" y="21583"/>
                </a:cubicBezTo>
                <a:cubicBezTo>
                  <a:pt x="13206" y="21569"/>
                  <a:pt x="13544" y="21550"/>
                  <a:pt x="14055" y="21540"/>
                </a:cubicBezTo>
                <a:cubicBezTo>
                  <a:pt x="14684" y="21527"/>
                  <a:pt x="15165" y="21490"/>
                  <a:pt x="15249" y="21453"/>
                </a:cubicBezTo>
                <a:cubicBezTo>
                  <a:pt x="15326" y="21419"/>
                  <a:pt x="15557" y="21395"/>
                  <a:pt x="15758" y="21400"/>
                </a:cubicBezTo>
                <a:cubicBezTo>
                  <a:pt x="16071" y="21409"/>
                  <a:pt x="16272" y="21394"/>
                  <a:pt x="16629" y="21324"/>
                </a:cubicBezTo>
                <a:cubicBezTo>
                  <a:pt x="16668" y="21316"/>
                  <a:pt x="16797" y="21279"/>
                  <a:pt x="16913" y="21242"/>
                </a:cubicBezTo>
                <a:cubicBezTo>
                  <a:pt x="17020" y="21208"/>
                  <a:pt x="17092" y="21209"/>
                  <a:pt x="17142" y="21223"/>
                </a:cubicBezTo>
                <a:cubicBezTo>
                  <a:pt x="17153" y="21212"/>
                  <a:pt x="17159" y="21203"/>
                  <a:pt x="17172" y="21189"/>
                </a:cubicBezTo>
                <a:cubicBezTo>
                  <a:pt x="17233" y="21124"/>
                  <a:pt x="17298" y="21089"/>
                  <a:pt x="17314" y="21107"/>
                </a:cubicBezTo>
                <a:cubicBezTo>
                  <a:pt x="17362" y="21161"/>
                  <a:pt x="17676" y="21023"/>
                  <a:pt x="17706" y="20934"/>
                </a:cubicBezTo>
                <a:cubicBezTo>
                  <a:pt x="17723" y="20887"/>
                  <a:pt x="17770" y="20866"/>
                  <a:pt x="17819" y="20881"/>
                </a:cubicBezTo>
                <a:cubicBezTo>
                  <a:pt x="17827" y="20855"/>
                  <a:pt x="17841" y="20833"/>
                  <a:pt x="17857" y="20833"/>
                </a:cubicBezTo>
                <a:cubicBezTo>
                  <a:pt x="17946" y="20833"/>
                  <a:pt x="18220" y="20586"/>
                  <a:pt x="18220" y="20507"/>
                </a:cubicBezTo>
                <a:cubicBezTo>
                  <a:pt x="18220" y="20463"/>
                  <a:pt x="18253" y="20413"/>
                  <a:pt x="18293" y="20396"/>
                </a:cubicBezTo>
                <a:cubicBezTo>
                  <a:pt x="18333" y="20379"/>
                  <a:pt x="18362" y="20322"/>
                  <a:pt x="18362" y="20271"/>
                </a:cubicBezTo>
                <a:cubicBezTo>
                  <a:pt x="18362" y="20128"/>
                  <a:pt x="18416" y="20101"/>
                  <a:pt x="18530" y="20185"/>
                </a:cubicBezTo>
                <a:cubicBezTo>
                  <a:pt x="18628" y="20256"/>
                  <a:pt x="18662" y="20239"/>
                  <a:pt x="19009" y="19887"/>
                </a:cubicBezTo>
                <a:cubicBezTo>
                  <a:pt x="19319" y="19571"/>
                  <a:pt x="19373" y="19489"/>
                  <a:pt x="19349" y="19382"/>
                </a:cubicBezTo>
                <a:cubicBezTo>
                  <a:pt x="19312" y="19218"/>
                  <a:pt x="19362" y="19114"/>
                  <a:pt x="19444" y="19190"/>
                </a:cubicBezTo>
                <a:cubicBezTo>
                  <a:pt x="19489" y="19231"/>
                  <a:pt x="19519" y="19214"/>
                  <a:pt x="19560" y="19113"/>
                </a:cubicBezTo>
                <a:cubicBezTo>
                  <a:pt x="19591" y="19038"/>
                  <a:pt x="19617" y="18935"/>
                  <a:pt x="19617" y="18882"/>
                </a:cubicBezTo>
                <a:cubicBezTo>
                  <a:pt x="19617" y="18799"/>
                  <a:pt x="19740" y="18460"/>
                  <a:pt x="19854" y="18229"/>
                </a:cubicBezTo>
                <a:cubicBezTo>
                  <a:pt x="19875" y="18185"/>
                  <a:pt x="19921" y="18147"/>
                  <a:pt x="19957" y="18147"/>
                </a:cubicBezTo>
                <a:cubicBezTo>
                  <a:pt x="20032" y="18147"/>
                  <a:pt x="20315" y="17266"/>
                  <a:pt x="20362" y="16883"/>
                </a:cubicBezTo>
                <a:cubicBezTo>
                  <a:pt x="20376" y="16777"/>
                  <a:pt x="20406" y="16661"/>
                  <a:pt x="20436" y="16576"/>
                </a:cubicBezTo>
                <a:cubicBezTo>
                  <a:pt x="20412" y="16515"/>
                  <a:pt x="20397" y="16422"/>
                  <a:pt x="20393" y="16288"/>
                </a:cubicBezTo>
                <a:cubicBezTo>
                  <a:pt x="20387" y="16139"/>
                  <a:pt x="20376" y="16125"/>
                  <a:pt x="20268" y="16148"/>
                </a:cubicBezTo>
                <a:cubicBezTo>
                  <a:pt x="20188" y="16165"/>
                  <a:pt x="20132" y="16142"/>
                  <a:pt x="20104" y="16086"/>
                </a:cubicBezTo>
                <a:cubicBezTo>
                  <a:pt x="20080" y="16039"/>
                  <a:pt x="20010" y="16000"/>
                  <a:pt x="19949" y="15999"/>
                </a:cubicBezTo>
                <a:cubicBezTo>
                  <a:pt x="19830" y="15998"/>
                  <a:pt x="19825" y="15997"/>
                  <a:pt x="19871" y="15514"/>
                </a:cubicBezTo>
                <a:cubicBezTo>
                  <a:pt x="19889" y="15321"/>
                  <a:pt x="19983" y="15326"/>
                  <a:pt x="20130" y="15524"/>
                </a:cubicBezTo>
                <a:cubicBezTo>
                  <a:pt x="20223" y="15650"/>
                  <a:pt x="20232" y="15653"/>
                  <a:pt x="20263" y="15562"/>
                </a:cubicBezTo>
                <a:cubicBezTo>
                  <a:pt x="20296" y="15468"/>
                  <a:pt x="20304" y="15468"/>
                  <a:pt x="20362" y="15557"/>
                </a:cubicBezTo>
                <a:cubicBezTo>
                  <a:pt x="20445" y="15683"/>
                  <a:pt x="20501" y="15674"/>
                  <a:pt x="20470" y="15543"/>
                </a:cubicBezTo>
                <a:cubicBezTo>
                  <a:pt x="20435" y="15392"/>
                  <a:pt x="20557" y="15294"/>
                  <a:pt x="20660" y="15389"/>
                </a:cubicBezTo>
                <a:cubicBezTo>
                  <a:pt x="20732" y="15456"/>
                  <a:pt x="20737" y="15426"/>
                  <a:pt x="20707" y="15057"/>
                </a:cubicBezTo>
                <a:cubicBezTo>
                  <a:pt x="20690" y="14836"/>
                  <a:pt x="20695" y="14576"/>
                  <a:pt x="20720" y="14481"/>
                </a:cubicBezTo>
                <a:cubicBezTo>
                  <a:pt x="20746" y="14385"/>
                  <a:pt x="20751" y="14294"/>
                  <a:pt x="20729" y="14279"/>
                </a:cubicBezTo>
                <a:cubicBezTo>
                  <a:pt x="20660" y="14231"/>
                  <a:pt x="20680" y="13869"/>
                  <a:pt x="20755" y="13837"/>
                </a:cubicBezTo>
                <a:cubicBezTo>
                  <a:pt x="20806" y="13815"/>
                  <a:pt x="20821" y="13728"/>
                  <a:pt x="20811" y="13481"/>
                </a:cubicBezTo>
                <a:cubicBezTo>
                  <a:pt x="20802" y="13262"/>
                  <a:pt x="20818" y="13157"/>
                  <a:pt x="20854" y="13164"/>
                </a:cubicBezTo>
                <a:cubicBezTo>
                  <a:pt x="20883" y="13170"/>
                  <a:pt x="20901" y="13119"/>
                  <a:pt x="20897" y="13054"/>
                </a:cubicBezTo>
                <a:cubicBezTo>
                  <a:pt x="20893" y="12989"/>
                  <a:pt x="20914" y="12826"/>
                  <a:pt x="20945" y="12693"/>
                </a:cubicBezTo>
                <a:cubicBezTo>
                  <a:pt x="21037" y="12297"/>
                  <a:pt x="21103" y="11784"/>
                  <a:pt x="21134" y="11242"/>
                </a:cubicBezTo>
                <a:cubicBezTo>
                  <a:pt x="21150" y="10961"/>
                  <a:pt x="21187" y="10583"/>
                  <a:pt x="21212" y="10401"/>
                </a:cubicBezTo>
                <a:cubicBezTo>
                  <a:pt x="21237" y="10219"/>
                  <a:pt x="21267" y="9728"/>
                  <a:pt x="21281" y="9310"/>
                </a:cubicBezTo>
                <a:cubicBezTo>
                  <a:pt x="21301" y="8692"/>
                  <a:pt x="21292" y="8534"/>
                  <a:pt x="21233" y="8441"/>
                </a:cubicBezTo>
                <a:cubicBezTo>
                  <a:pt x="21183" y="8361"/>
                  <a:pt x="21175" y="8252"/>
                  <a:pt x="21195" y="8090"/>
                </a:cubicBezTo>
                <a:cubicBezTo>
                  <a:pt x="21212" y="7949"/>
                  <a:pt x="21197" y="7831"/>
                  <a:pt x="21164" y="7787"/>
                </a:cubicBezTo>
                <a:cubicBezTo>
                  <a:pt x="21123" y="7731"/>
                  <a:pt x="21134" y="7694"/>
                  <a:pt x="21208" y="7619"/>
                </a:cubicBezTo>
                <a:cubicBezTo>
                  <a:pt x="21332" y="7493"/>
                  <a:pt x="21328" y="7405"/>
                  <a:pt x="21195" y="7307"/>
                </a:cubicBezTo>
                <a:cubicBezTo>
                  <a:pt x="21101" y="7238"/>
                  <a:pt x="21095" y="7215"/>
                  <a:pt x="21151" y="7138"/>
                </a:cubicBezTo>
                <a:cubicBezTo>
                  <a:pt x="21222" y="7044"/>
                  <a:pt x="21234" y="6757"/>
                  <a:pt x="21182" y="6336"/>
                </a:cubicBezTo>
                <a:cubicBezTo>
                  <a:pt x="21152" y="6101"/>
                  <a:pt x="21137" y="6078"/>
                  <a:pt x="21039" y="6105"/>
                </a:cubicBezTo>
                <a:cubicBezTo>
                  <a:pt x="20870" y="6153"/>
                  <a:pt x="20861" y="6088"/>
                  <a:pt x="20996" y="5831"/>
                </a:cubicBezTo>
                <a:cubicBezTo>
                  <a:pt x="21101" y="5633"/>
                  <a:pt x="21113" y="5552"/>
                  <a:pt x="21087" y="5356"/>
                </a:cubicBezTo>
                <a:cubicBezTo>
                  <a:pt x="21077" y="5286"/>
                  <a:pt x="21080" y="5237"/>
                  <a:pt x="21082" y="5187"/>
                </a:cubicBezTo>
                <a:cubicBezTo>
                  <a:pt x="21073" y="5155"/>
                  <a:pt x="21060" y="5116"/>
                  <a:pt x="21039" y="5082"/>
                </a:cubicBezTo>
                <a:cubicBezTo>
                  <a:pt x="20985" y="4989"/>
                  <a:pt x="20956" y="4815"/>
                  <a:pt x="20949" y="4553"/>
                </a:cubicBezTo>
                <a:cubicBezTo>
                  <a:pt x="20943" y="4337"/>
                  <a:pt x="20912" y="4126"/>
                  <a:pt x="20884" y="4087"/>
                </a:cubicBezTo>
                <a:cubicBezTo>
                  <a:pt x="20856" y="4048"/>
                  <a:pt x="20818" y="3959"/>
                  <a:pt x="20798" y="3885"/>
                </a:cubicBezTo>
                <a:cubicBezTo>
                  <a:pt x="20710" y="3563"/>
                  <a:pt x="19970" y="2650"/>
                  <a:pt x="19858" y="2727"/>
                </a:cubicBezTo>
                <a:cubicBezTo>
                  <a:pt x="19838" y="2741"/>
                  <a:pt x="19796" y="2718"/>
                  <a:pt x="19763" y="2674"/>
                </a:cubicBezTo>
                <a:cubicBezTo>
                  <a:pt x="19730" y="2630"/>
                  <a:pt x="19673" y="2593"/>
                  <a:pt x="19638" y="2593"/>
                </a:cubicBezTo>
                <a:cubicBezTo>
                  <a:pt x="19603" y="2593"/>
                  <a:pt x="19548" y="2553"/>
                  <a:pt x="19513" y="2501"/>
                </a:cubicBezTo>
                <a:cubicBezTo>
                  <a:pt x="19478" y="2450"/>
                  <a:pt x="19415" y="2405"/>
                  <a:pt x="19375" y="2405"/>
                </a:cubicBezTo>
                <a:cubicBezTo>
                  <a:pt x="19335" y="2405"/>
                  <a:pt x="19302" y="2372"/>
                  <a:pt x="19302" y="2328"/>
                </a:cubicBezTo>
                <a:cubicBezTo>
                  <a:pt x="19302" y="2279"/>
                  <a:pt x="19251" y="2243"/>
                  <a:pt x="19159" y="2237"/>
                </a:cubicBezTo>
                <a:cubicBezTo>
                  <a:pt x="19080" y="2232"/>
                  <a:pt x="18875" y="2138"/>
                  <a:pt x="18702" y="2030"/>
                </a:cubicBezTo>
                <a:cubicBezTo>
                  <a:pt x="18530" y="1923"/>
                  <a:pt x="18312" y="1801"/>
                  <a:pt x="18220" y="1757"/>
                </a:cubicBezTo>
                <a:cubicBezTo>
                  <a:pt x="18127" y="1712"/>
                  <a:pt x="18005" y="1655"/>
                  <a:pt x="17952" y="1627"/>
                </a:cubicBezTo>
                <a:cubicBezTo>
                  <a:pt x="17769" y="1531"/>
                  <a:pt x="17428" y="1468"/>
                  <a:pt x="17370" y="1521"/>
                </a:cubicBezTo>
                <a:cubicBezTo>
                  <a:pt x="17333" y="1555"/>
                  <a:pt x="17295" y="1548"/>
                  <a:pt x="17254" y="1492"/>
                </a:cubicBezTo>
                <a:cubicBezTo>
                  <a:pt x="17235" y="1467"/>
                  <a:pt x="17232" y="1442"/>
                  <a:pt x="17228" y="1420"/>
                </a:cubicBezTo>
                <a:cubicBezTo>
                  <a:pt x="17223" y="1431"/>
                  <a:pt x="17216" y="1439"/>
                  <a:pt x="17219" y="1459"/>
                </a:cubicBezTo>
                <a:cubicBezTo>
                  <a:pt x="17228" y="1515"/>
                  <a:pt x="17190" y="1552"/>
                  <a:pt x="17111" y="1564"/>
                </a:cubicBezTo>
                <a:cubicBezTo>
                  <a:pt x="17045" y="1575"/>
                  <a:pt x="16970" y="1621"/>
                  <a:pt x="16948" y="1665"/>
                </a:cubicBezTo>
                <a:cubicBezTo>
                  <a:pt x="16913" y="1733"/>
                  <a:pt x="16890" y="1724"/>
                  <a:pt x="16792" y="1622"/>
                </a:cubicBezTo>
                <a:cubicBezTo>
                  <a:pt x="16689" y="1514"/>
                  <a:pt x="16681" y="1494"/>
                  <a:pt x="16745" y="1415"/>
                </a:cubicBezTo>
                <a:cubicBezTo>
                  <a:pt x="16810" y="1335"/>
                  <a:pt x="16791" y="1323"/>
                  <a:pt x="16516" y="1314"/>
                </a:cubicBezTo>
                <a:cubicBezTo>
                  <a:pt x="16032" y="1299"/>
                  <a:pt x="15892" y="1233"/>
                  <a:pt x="15939" y="1036"/>
                </a:cubicBezTo>
                <a:cubicBezTo>
                  <a:pt x="15961" y="941"/>
                  <a:pt x="15940" y="930"/>
                  <a:pt x="15710" y="930"/>
                </a:cubicBezTo>
                <a:cubicBezTo>
                  <a:pt x="15563" y="930"/>
                  <a:pt x="15422" y="896"/>
                  <a:pt x="15378" y="853"/>
                </a:cubicBezTo>
                <a:cubicBezTo>
                  <a:pt x="15230" y="709"/>
                  <a:pt x="14303" y="559"/>
                  <a:pt x="14192" y="661"/>
                </a:cubicBezTo>
                <a:cubicBezTo>
                  <a:pt x="14136" y="713"/>
                  <a:pt x="14119" y="709"/>
                  <a:pt x="14098" y="647"/>
                </a:cubicBezTo>
                <a:cubicBezTo>
                  <a:pt x="14080" y="594"/>
                  <a:pt x="13935" y="547"/>
                  <a:pt x="13671" y="507"/>
                </a:cubicBezTo>
                <a:cubicBezTo>
                  <a:pt x="13277" y="448"/>
                  <a:pt x="12374" y="353"/>
                  <a:pt x="12144" y="344"/>
                </a:cubicBezTo>
                <a:cubicBezTo>
                  <a:pt x="11548" y="321"/>
                  <a:pt x="10903" y="273"/>
                  <a:pt x="10851" y="253"/>
                </a:cubicBezTo>
                <a:cubicBezTo>
                  <a:pt x="10696" y="191"/>
                  <a:pt x="10879" y="121"/>
                  <a:pt x="11196" y="118"/>
                </a:cubicBezTo>
                <a:cubicBezTo>
                  <a:pt x="11689" y="113"/>
                  <a:pt x="11448" y="20"/>
                  <a:pt x="10898" y="3"/>
                </a:cubicBezTo>
                <a:close/>
                <a:moveTo>
                  <a:pt x="1723" y="3895"/>
                </a:moveTo>
                <a:cubicBezTo>
                  <a:pt x="1705" y="3866"/>
                  <a:pt x="1629" y="3986"/>
                  <a:pt x="1590" y="4140"/>
                </a:cubicBezTo>
                <a:cubicBezTo>
                  <a:pt x="1561" y="4249"/>
                  <a:pt x="1563" y="4325"/>
                  <a:pt x="1594" y="4347"/>
                </a:cubicBezTo>
                <a:cubicBezTo>
                  <a:pt x="1621" y="4365"/>
                  <a:pt x="1638" y="4479"/>
                  <a:pt x="1633" y="4601"/>
                </a:cubicBezTo>
                <a:cubicBezTo>
                  <a:pt x="1627" y="4724"/>
                  <a:pt x="1625" y="4876"/>
                  <a:pt x="1628" y="4942"/>
                </a:cubicBezTo>
                <a:cubicBezTo>
                  <a:pt x="1637" y="5106"/>
                  <a:pt x="1707" y="5096"/>
                  <a:pt x="1827" y="4909"/>
                </a:cubicBezTo>
                <a:cubicBezTo>
                  <a:pt x="1936" y="4737"/>
                  <a:pt x="1953" y="4607"/>
                  <a:pt x="1874" y="4553"/>
                </a:cubicBezTo>
                <a:cubicBezTo>
                  <a:pt x="1845" y="4533"/>
                  <a:pt x="1836" y="4452"/>
                  <a:pt x="1853" y="4366"/>
                </a:cubicBezTo>
                <a:cubicBezTo>
                  <a:pt x="1876" y="4248"/>
                  <a:pt x="1862" y="4198"/>
                  <a:pt x="1788" y="4154"/>
                </a:cubicBezTo>
                <a:cubicBezTo>
                  <a:pt x="1721" y="4114"/>
                  <a:pt x="1700" y="4062"/>
                  <a:pt x="1719" y="3977"/>
                </a:cubicBezTo>
                <a:cubicBezTo>
                  <a:pt x="1729" y="3929"/>
                  <a:pt x="1729" y="3904"/>
                  <a:pt x="1723" y="3895"/>
                </a:cubicBezTo>
                <a:close/>
                <a:moveTo>
                  <a:pt x="1585" y="5389"/>
                </a:moveTo>
                <a:cubicBezTo>
                  <a:pt x="1532" y="5389"/>
                  <a:pt x="1522" y="5669"/>
                  <a:pt x="1572" y="5726"/>
                </a:cubicBezTo>
                <a:cubicBezTo>
                  <a:pt x="1628" y="5788"/>
                  <a:pt x="1637" y="5770"/>
                  <a:pt x="1637" y="5577"/>
                </a:cubicBezTo>
                <a:cubicBezTo>
                  <a:pt x="1637" y="5473"/>
                  <a:pt x="1612" y="5389"/>
                  <a:pt x="1585" y="5389"/>
                </a:cubicBezTo>
                <a:close/>
                <a:moveTo>
                  <a:pt x="21574" y="6922"/>
                </a:moveTo>
                <a:cubicBezTo>
                  <a:pt x="21573" y="6990"/>
                  <a:pt x="21568" y="7043"/>
                  <a:pt x="21565" y="7105"/>
                </a:cubicBezTo>
                <a:cubicBezTo>
                  <a:pt x="21528" y="7015"/>
                  <a:pt x="21529" y="6918"/>
                  <a:pt x="21574" y="6922"/>
                </a:cubicBezTo>
                <a:close/>
                <a:moveTo>
                  <a:pt x="688" y="9286"/>
                </a:moveTo>
                <a:cubicBezTo>
                  <a:pt x="681" y="9295"/>
                  <a:pt x="670" y="9319"/>
                  <a:pt x="663" y="9344"/>
                </a:cubicBezTo>
                <a:cubicBezTo>
                  <a:pt x="684" y="9340"/>
                  <a:pt x="702" y="9332"/>
                  <a:pt x="710" y="9320"/>
                </a:cubicBezTo>
                <a:cubicBezTo>
                  <a:pt x="709" y="9315"/>
                  <a:pt x="711" y="9306"/>
                  <a:pt x="710" y="9301"/>
                </a:cubicBezTo>
                <a:cubicBezTo>
                  <a:pt x="704" y="9281"/>
                  <a:pt x="698" y="9276"/>
                  <a:pt x="688" y="9286"/>
                </a:cubicBezTo>
                <a:close/>
                <a:moveTo>
                  <a:pt x="4918" y="20108"/>
                </a:moveTo>
                <a:cubicBezTo>
                  <a:pt x="4892" y="20108"/>
                  <a:pt x="4857" y="20131"/>
                  <a:pt x="4841" y="20161"/>
                </a:cubicBezTo>
                <a:cubicBezTo>
                  <a:pt x="4824" y="20190"/>
                  <a:pt x="4831" y="20214"/>
                  <a:pt x="4858" y="20214"/>
                </a:cubicBezTo>
                <a:cubicBezTo>
                  <a:pt x="4884" y="20214"/>
                  <a:pt x="4923" y="20190"/>
                  <a:pt x="4940" y="20161"/>
                </a:cubicBezTo>
                <a:cubicBezTo>
                  <a:pt x="4956" y="20131"/>
                  <a:pt x="4945" y="20108"/>
                  <a:pt x="4918" y="20108"/>
                </a:cubicBezTo>
                <a:close/>
                <a:moveTo>
                  <a:pt x="9588" y="20805"/>
                </a:moveTo>
                <a:cubicBezTo>
                  <a:pt x="9560" y="20805"/>
                  <a:pt x="9517" y="20864"/>
                  <a:pt x="9493" y="20934"/>
                </a:cubicBezTo>
                <a:cubicBezTo>
                  <a:pt x="9469" y="21005"/>
                  <a:pt x="9422" y="21076"/>
                  <a:pt x="9389" y="21088"/>
                </a:cubicBezTo>
                <a:cubicBezTo>
                  <a:pt x="9355" y="21101"/>
                  <a:pt x="9346" y="21146"/>
                  <a:pt x="9363" y="21199"/>
                </a:cubicBezTo>
                <a:cubicBezTo>
                  <a:pt x="9382" y="21251"/>
                  <a:pt x="9447" y="21290"/>
                  <a:pt x="9519" y="21290"/>
                </a:cubicBezTo>
                <a:cubicBezTo>
                  <a:pt x="9626" y="21290"/>
                  <a:pt x="9635" y="21275"/>
                  <a:pt x="9592" y="21184"/>
                </a:cubicBezTo>
                <a:cubicBezTo>
                  <a:pt x="9559" y="21115"/>
                  <a:pt x="9556" y="21072"/>
                  <a:pt x="9588" y="21050"/>
                </a:cubicBezTo>
                <a:cubicBezTo>
                  <a:pt x="9651" y="21006"/>
                  <a:pt x="9651" y="20805"/>
                  <a:pt x="9588" y="20805"/>
                </a:cubicBezTo>
                <a:close/>
                <a:moveTo>
                  <a:pt x="9036" y="21093"/>
                </a:moveTo>
                <a:cubicBezTo>
                  <a:pt x="9003" y="21093"/>
                  <a:pt x="8966" y="21101"/>
                  <a:pt x="8928" y="21112"/>
                </a:cubicBezTo>
                <a:cubicBezTo>
                  <a:pt x="8811" y="21145"/>
                  <a:pt x="8809" y="21149"/>
                  <a:pt x="8893" y="21218"/>
                </a:cubicBezTo>
                <a:cubicBezTo>
                  <a:pt x="8902" y="21225"/>
                  <a:pt x="8910" y="21226"/>
                  <a:pt x="8919" y="21232"/>
                </a:cubicBezTo>
                <a:cubicBezTo>
                  <a:pt x="8960" y="21235"/>
                  <a:pt x="8999" y="21239"/>
                  <a:pt x="9066" y="21251"/>
                </a:cubicBezTo>
                <a:cubicBezTo>
                  <a:pt x="9095" y="21257"/>
                  <a:pt x="9138" y="21260"/>
                  <a:pt x="9174" y="21266"/>
                </a:cubicBezTo>
                <a:cubicBezTo>
                  <a:pt x="9191" y="21254"/>
                  <a:pt x="9204" y="21235"/>
                  <a:pt x="9204" y="21213"/>
                </a:cubicBezTo>
                <a:cubicBezTo>
                  <a:pt x="9204" y="21138"/>
                  <a:pt x="9135" y="21093"/>
                  <a:pt x="9036" y="21093"/>
                </a:cubicBezTo>
                <a:close/>
              </a:path>
            </a:pathLst>
          </a:custGeom>
          <a:ln w="12700">
            <a:miter lim="400000"/>
          </a:ln>
          <a:effectLst>
            <a:outerShdw blurRad="127000" dist="76200" dir="2700000" rotWithShape="0">
              <a:srgbClr val="000000">
                <a:alpha val="75000"/>
              </a:srgbClr>
            </a:outerShdw>
            <a:reflection stA="50000" endPos="40000" dir="5400000" sy="-100000" algn="bl" rotWithShape="0"/>
          </a:effectLst>
        </p:spPr>
      </p:pic>
      <p:pic>
        <p:nvPicPr>
          <p:cNvPr id="332" name="124577_3435.jpg" descr="124577_3435.jpg"/>
          <p:cNvPicPr>
            <a:picLocks noChangeAspect="1"/>
          </p:cNvPicPr>
          <p:nvPr/>
        </p:nvPicPr>
        <p:blipFill>
          <a:blip r:embed="rId3"/>
          <a:srcRect l="21879" t="20046" r="19156" b="22727"/>
          <a:stretch>
            <a:fillRect/>
          </a:stretch>
        </p:blipFill>
        <p:spPr>
          <a:xfrm>
            <a:off x="7139880" y="4875419"/>
            <a:ext cx="1985864" cy="1782605"/>
          </a:xfrm>
          <a:custGeom>
            <a:avLst/>
            <a:gdLst/>
            <a:ahLst/>
            <a:cxnLst>
              <a:cxn ang="0">
                <a:pos x="wd2" y="hd2"/>
              </a:cxn>
              <a:cxn ang="5400000">
                <a:pos x="wd2" y="hd2"/>
              </a:cxn>
              <a:cxn ang="10800000">
                <a:pos x="wd2" y="hd2"/>
              </a:cxn>
              <a:cxn ang="16200000">
                <a:pos x="wd2" y="hd2"/>
              </a:cxn>
            </a:cxnLst>
            <a:rect l="0" t="0" r="r" b="b"/>
            <a:pathLst>
              <a:path w="21574" h="21583" extrusionOk="0">
                <a:moveTo>
                  <a:pt x="10898" y="3"/>
                </a:moveTo>
                <a:cubicBezTo>
                  <a:pt x="10282" y="-17"/>
                  <a:pt x="8998" y="68"/>
                  <a:pt x="8928" y="132"/>
                </a:cubicBezTo>
                <a:cubicBezTo>
                  <a:pt x="8895" y="163"/>
                  <a:pt x="8644" y="185"/>
                  <a:pt x="8372" y="185"/>
                </a:cubicBezTo>
                <a:cubicBezTo>
                  <a:pt x="8100" y="186"/>
                  <a:pt x="7856" y="209"/>
                  <a:pt x="7829" y="233"/>
                </a:cubicBezTo>
                <a:cubicBezTo>
                  <a:pt x="7786" y="271"/>
                  <a:pt x="7602" y="304"/>
                  <a:pt x="7156" y="353"/>
                </a:cubicBezTo>
                <a:cubicBezTo>
                  <a:pt x="7010" y="370"/>
                  <a:pt x="6920" y="590"/>
                  <a:pt x="6988" y="771"/>
                </a:cubicBezTo>
                <a:cubicBezTo>
                  <a:pt x="7018" y="852"/>
                  <a:pt x="7078" y="935"/>
                  <a:pt x="7121" y="954"/>
                </a:cubicBezTo>
                <a:cubicBezTo>
                  <a:pt x="7190" y="983"/>
                  <a:pt x="7186" y="1002"/>
                  <a:pt x="7083" y="1089"/>
                </a:cubicBezTo>
                <a:cubicBezTo>
                  <a:pt x="6958" y="1193"/>
                  <a:pt x="6786" y="1187"/>
                  <a:pt x="6651" y="1069"/>
                </a:cubicBezTo>
                <a:cubicBezTo>
                  <a:pt x="6614" y="1037"/>
                  <a:pt x="6544" y="1007"/>
                  <a:pt x="6496" y="1007"/>
                </a:cubicBezTo>
                <a:cubicBezTo>
                  <a:pt x="6448" y="1007"/>
                  <a:pt x="6413" y="987"/>
                  <a:pt x="6414" y="959"/>
                </a:cubicBezTo>
                <a:cubicBezTo>
                  <a:pt x="6416" y="930"/>
                  <a:pt x="6332" y="872"/>
                  <a:pt x="6233" y="834"/>
                </a:cubicBezTo>
                <a:cubicBezTo>
                  <a:pt x="6078" y="774"/>
                  <a:pt x="6042" y="776"/>
                  <a:pt x="5970" y="848"/>
                </a:cubicBezTo>
                <a:cubicBezTo>
                  <a:pt x="5874" y="945"/>
                  <a:pt x="5854" y="922"/>
                  <a:pt x="5811" y="651"/>
                </a:cubicBezTo>
                <a:cubicBezTo>
                  <a:pt x="5772" y="413"/>
                  <a:pt x="5676" y="306"/>
                  <a:pt x="5561" y="377"/>
                </a:cubicBezTo>
                <a:cubicBezTo>
                  <a:pt x="5516" y="405"/>
                  <a:pt x="5433" y="417"/>
                  <a:pt x="5380" y="401"/>
                </a:cubicBezTo>
                <a:cubicBezTo>
                  <a:pt x="5305" y="380"/>
                  <a:pt x="5289" y="395"/>
                  <a:pt x="5311" y="459"/>
                </a:cubicBezTo>
                <a:cubicBezTo>
                  <a:pt x="5325" y="502"/>
                  <a:pt x="5303" y="564"/>
                  <a:pt x="5263" y="613"/>
                </a:cubicBezTo>
                <a:cubicBezTo>
                  <a:pt x="5263" y="653"/>
                  <a:pt x="5238" y="693"/>
                  <a:pt x="5168" y="771"/>
                </a:cubicBezTo>
                <a:cubicBezTo>
                  <a:pt x="5079" y="871"/>
                  <a:pt x="5012" y="902"/>
                  <a:pt x="4961" y="872"/>
                </a:cubicBezTo>
                <a:cubicBezTo>
                  <a:pt x="4923" y="850"/>
                  <a:pt x="4861" y="822"/>
                  <a:pt x="4815" y="805"/>
                </a:cubicBezTo>
                <a:cubicBezTo>
                  <a:pt x="4759" y="827"/>
                  <a:pt x="4715" y="812"/>
                  <a:pt x="4694" y="752"/>
                </a:cubicBezTo>
                <a:cubicBezTo>
                  <a:pt x="4684" y="724"/>
                  <a:pt x="4643" y="708"/>
                  <a:pt x="4595" y="695"/>
                </a:cubicBezTo>
                <a:cubicBezTo>
                  <a:pt x="4566" y="729"/>
                  <a:pt x="4534" y="745"/>
                  <a:pt x="4496" y="728"/>
                </a:cubicBezTo>
                <a:cubicBezTo>
                  <a:pt x="4445" y="706"/>
                  <a:pt x="4427" y="714"/>
                  <a:pt x="4448" y="752"/>
                </a:cubicBezTo>
                <a:cubicBezTo>
                  <a:pt x="4494" y="834"/>
                  <a:pt x="4407" y="882"/>
                  <a:pt x="4215" y="882"/>
                </a:cubicBezTo>
                <a:cubicBezTo>
                  <a:pt x="3990" y="882"/>
                  <a:pt x="3385" y="1307"/>
                  <a:pt x="3448" y="1420"/>
                </a:cubicBezTo>
                <a:cubicBezTo>
                  <a:pt x="3464" y="1449"/>
                  <a:pt x="3439" y="1561"/>
                  <a:pt x="3392" y="1670"/>
                </a:cubicBezTo>
                <a:cubicBezTo>
                  <a:pt x="3345" y="1779"/>
                  <a:pt x="3291" y="1938"/>
                  <a:pt x="3275" y="2021"/>
                </a:cubicBezTo>
                <a:cubicBezTo>
                  <a:pt x="3260" y="2104"/>
                  <a:pt x="3228" y="2173"/>
                  <a:pt x="3202" y="2179"/>
                </a:cubicBezTo>
                <a:cubicBezTo>
                  <a:pt x="3133" y="2195"/>
                  <a:pt x="3087" y="1852"/>
                  <a:pt x="3133" y="1675"/>
                </a:cubicBezTo>
                <a:cubicBezTo>
                  <a:pt x="3168" y="1539"/>
                  <a:pt x="3162" y="1526"/>
                  <a:pt x="3090" y="1569"/>
                </a:cubicBezTo>
                <a:cubicBezTo>
                  <a:pt x="2969" y="1641"/>
                  <a:pt x="2502" y="2199"/>
                  <a:pt x="2495" y="2280"/>
                </a:cubicBezTo>
                <a:cubicBezTo>
                  <a:pt x="2492" y="2319"/>
                  <a:pt x="2495" y="2380"/>
                  <a:pt x="2499" y="2415"/>
                </a:cubicBezTo>
                <a:cubicBezTo>
                  <a:pt x="2503" y="2450"/>
                  <a:pt x="2483" y="2492"/>
                  <a:pt x="2456" y="2511"/>
                </a:cubicBezTo>
                <a:cubicBezTo>
                  <a:pt x="2429" y="2530"/>
                  <a:pt x="2409" y="2583"/>
                  <a:pt x="2409" y="2626"/>
                </a:cubicBezTo>
                <a:cubicBezTo>
                  <a:pt x="2409" y="2733"/>
                  <a:pt x="2209" y="3025"/>
                  <a:pt x="2137" y="3025"/>
                </a:cubicBezTo>
                <a:cubicBezTo>
                  <a:pt x="2036" y="3025"/>
                  <a:pt x="1959" y="3178"/>
                  <a:pt x="1991" y="3318"/>
                </a:cubicBezTo>
                <a:cubicBezTo>
                  <a:pt x="2012" y="3415"/>
                  <a:pt x="2056" y="3453"/>
                  <a:pt x="2137" y="3453"/>
                </a:cubicBezTo>
                <a:cubicBezTo>
                  <a:pt x="2282" y="3453"/>
                  <a:pt x="2379" y="3579"/>
                  <a:pt x="2344" y="3727"/>
                </a:cubicBezTo>
                <a:cubicBezTo>
                  <a:pt x="2320" y="3830"/>
                  <a:pt x="2329" y="3829"/>
                  <a:pt x="2456" y="3693"/>
                </a:cubicBezTo>
                <a:cubicBezTo>
                  <a:pt x="2560" y="3582"/>
                  <a:pt x="2615" y="3553"/>
                  <a:pt x="2655" y="3597"/>
                </a:cubicBezTo>
                <a:cubicBezTo>
                  <a:pt x="2721" y="3671"/>
                  <a:pt x="2609" y="3868"/>
                  <a:pt x="2448" y="3957"/>
                </a:cubicBezTo>
                <a:cubicBezTo>
                  <a:pt x="2384" y="3993"/>
                  <a:pt x="2317" y="4099"/>
                  <a:pt x="2288" y="4212"/>
                </a:cubicBezTo>
                <a:cubicBezTo>
                  <a:pt x="2261" y="4319"/>
                  <a:pt x="2200" y="4458"/>
                  <a:pt x="2154" y="4515"/>
                </a:cubicBezTo>
                <a:cubicBezTo>
                  <a:pt x="2101" y="4580"/>
                  <a:pt x="2086" y="4636"/>
                  <a:pt x="2116" y="4669"/>
                </a:cubicBezTo>
                <a:cubicBezTo>
                  <a:pt x="2141" y="4697"/>
                  <a:pt x="2177" y="4815"/>
                  <a:pt x="2193" y="4933"/>
                </a:cubicBezTo>
                <a:cubicBezTo>
                  <a:pt x="2232" y="5208"/>
                  <a:pt x="2258" y="5251"/>
                  <a:pt x="2327" y="5154"/>
                </a:cubicBezTo>
                <a:cubicBezTo>
                  <a:pt x="2412" y="5033"/>
                  <a:pt x="2599" y="5135"/>
                  <a:pt x="2599" y="5303"/>
                </a:cubicBezTo>
                <a:cubicBezTo>
                  <a:pt x="2599" y="5437"/>
                  <a:pt x="2429" y="5624"/>
                  <a:pt x="2353" y="5572"/>
                </a:cubicBezTo>
                <a:cubicBezTo>
                  <a:pt x="2331" y="5557"/>
                  <a:pt x="2310" y="5569"/>
                  <a:pt x="2310" y="5601"/>
                </a:cubicBezTo>
                <a:cubicBezTo>
                  <a:pt x="2310" y="5632"/>
                  <a:pt x="2361" y="5654"/>
                  <a:pt x="2426" y="5654"/>
                </a:cubicBezTo>
                <a:cubicBezTo>
                  <a:pt x="2590" y="5654"/>
                  <a:pt x="2621" y="5742"/>
                  <a:pt x="2491" y="5836"/>
                </a:cubicBezTo>
                <a:cubicBezTo>
                  <a:pt x="2351" y="5937"/>
                  <a:pt x="2113" y="5889"/>
                  <a:pt x="2081" y="5755"/>
                </a:cubicBezTo>
                <a:cubicBezTo>
                  <a:pt x="2068" y="5700"/>
                  <a:pt x="2039" y="5672"/>
                  <a:pt x="2016" y="5687"/>
                </a:cubicBezTo>
                <a:cubicBezTo>
                  <a:pt x="1994" y="5703"/>
                  <a:pt x="1935" y="5664"/>
                  <a:pt x="1883" y="5606"/>
                </a:cubicBezTo>
                <a:cubicBezTo>
                  <a:pt x="1788" y="5500"/>
                  <a:pt x="1786" y="5502"/>
                  <a:pt x="1771" y="5673"/>
                </a:cubicBezTo>
                <a:cubicBezTo>
                  <a:pt x="1762" y="5770"/>
                  <a:pt x="1730" y="5838"/>
                  <a:pt x="1697" y="5831"/>
                </a:cubicBezTo>
                <a:cubicBezTo>
                  <a:pt x="1654" y="5822"/>
                  <a:pt x="1653" y="5863"/>
                  <a:pt x="1693" y="5995"/>
                </a:cubicBezTo>
                <a:cubicBezTo>
                  <a:pt x="1722" y="6090"/>
                  <a:pt x="1767" y="6195"/>
                  <a:pt x="1792" y="6230"/>
                </a:cubicBezTo>
                <a:cubicBezTo>
                  <a:pt x="1838" y="6296"/>
                  <a:pt x="1802" y="6408"/>
                  <a:pt x="1736" y="6408"/>
                </a:cubicBezTo>
                <a:cubicBezTo>
                  <a:pt x="1716" y="6408"/>
                  <a:pt x="1613" y="6334"/>
                  <a:pt x="1503" y="6240"/>
                </a:cubicBezTo>
                <a:cubicBezTo>
                  <a:pt x="1334" y="6094"/>
                  <a:pt x="1309" y="6051"/>
                  <a:pt x="1352" y="5961"/>
                </a:cubicBezTo>
                <a:cubicBezTo>
                  <a:pt x="1384" y="5895"/>
                  <a:pt x="1392" y="5705"/>
                  <a:pt x="1370" y="5447"/>
                </a:cubicBezTo>
                <a:lnTo>
                  <a:pt x="1335" y="5039"/>
                </a:lnTo>
                <a:lnTo>
                  <a:pt x="1245" y="5279"/>
                </a:lnTo>
                <a:cubicBezTo>
                  <a:pt x="1196" y="5412"/>
                  <a:pt x="1160" y="5586"/>
                  <a:pt x="1158" y="5663"/>
                </a:cubicBezTo>
                <a:cubicBezTo>
                  <a:pt x="1157" y="5741"/>
                  <a:pt x="1121" y="5833"/>
                  <a:pt x="1081" y="5870"/>
                </a:cubicBezTo>
                <a:cubicBezTo>
                  <a:pt x="990" y="5954"/>
                  <a:pt x="989" y="6133"/>
                  <a:pt x="1081" y="6269"/>
                </a:cubicBezTo>
                <a:cubicBezTo>
                  <a:pt x="1145" y="6363"/>
                  <a:pt x="1142" y="6390"/>
                  <a:pt x="1038" y="6514"/>
                </a:cubicBezTo>
                <a:cubicBezTo>
                  <a:pt x="926" y="6647"/>
                  <a:pt x="774" y="7239"/>
                  <a:pt x="835" y="7307"/>
                </a:cubicBezTo>
                <a:cubicBezTo>
                  <a:pt x="850" y="7324"/>
                  <a:pt x="841" y="7371"/>
                  <a:pt x="813" y="7408"/>
                </a:cubicBezTo>
                <a:cubicBezTo>
                  <a:pt x="786" y="7444"/>
                  <a:pt x="752" y="7684"/>
                  <a:pt x="736" y="7946"/>
                </a:cubicBezTo>
                <a:cubicBezTo>
                  <a:pt x="720" y="8207"/>
                  <a:pt x="687" y="8449"/>
                  <a:pt x="663" y="8484"/>
                </a:cubicBezTo>
                <a:cubicBezTo>
                  <a:pt x="647" y="8505"/>
                  <a:pt x="644" y="8533"/>
                  <a:pt x="645" y="8561"/>
                </a:cubicBezTo>
                <a:cubicBezTo>
                  <a:pt x="646" y="8571"/>
                  <a:pt x="647" y="8580"/>
                  <a:pt x="650" y="8590"/>
                </a:cubicBezTo>
                <a:cubicBezTo>
                  <a:pt x="659" y="8583"/>
                  <a:pt x="662" y="8581"/>
                  <a:pt x="680" y="8566"/>
                </a:cubicBezTo>
                <a:cubicBezTo>
                  <a:pt x="752" y="8501"/>
                  <a:pt x="819" y="8565"/>
                  <a:pt x="857" y="8686"/>
                </a:cubicBezTo>
                <a:cubicBezTo>
                  <a:pt x="889" y="8676"/>
                  <a:pt x="925" y="8667"/>
                  <a:pt x="956" y="8676"/>
                </a:cubicBezTo>
                <a:cubicBezTo>
                  <a:pt x="1028" y="8697"/>
                  <a:pt x="1041" y="8681"/>
                  <a:pt x="1020" y="8590"/>
                </a:cubicBezTo>
                <a:cubicBezTo>
                  <a:pt x="1006" y="8527"/>
                  <a:pt x="950" y="8442"/>
                  <a:pt x="900" y="8402"/>
                </a:cubicBezTo>
                <a:cubicBezTo>
                  <a:pt x="827" y="8344"/>
                  <a:pt x="815" y="8277"/>
                  <a:pt x="826" y="8042"/>
                </a:cubicBezTo>
                <a:cubicBezTo>
                  <a:pt x="844" y="7684"/>
                  <a:pt x="925" y="7636"/>
                  <a:pt x="960" y="7965"/>
                </a:cubicBezTo>
                <a:lnTo>
                  <a:pt x="986" y="8210"/>
                </a:lnTo>
                <a:lnTo>
                  <a:pt x="1029" y="8018"/>
                </a:lnTo>
                <a:cubicBezTo>
                  <a:pt x="1089" y="7741"/>
                  <a:pt x="1101" y="7733"/>
                  <a:pt x="1236" y="7883"/>
                </a:cubicBezTo>
                <a:cubicBezTo>
                  <a:pt x="1352" y="8013"/>
                  <a:pt x="1355" y="8025"/>
                  <a:pt x="1279" y="8119"/>
                </a:cubicBezTo>
                <a:cubicBezTo>
                  <a:pt x="1235" y="8173"/>
                  <a:pt x="1210" y="8250"/>
                  <a:pt x="1223" y="8292"/>
                </a:cubicBezTo>
                <a:cubicBezTo>
                  <a:pt x="1283" y="8482"/>
                  <a:pt x="1286" y="9303"/>
                  <a:pt x="1227" y="9392"/>
                </a:cubicBezTo>
                <a:cubicBezTo>
                  <a:pt x="1163" y="9490"/>
                  <a:pt x="1029" y="9449"/>
                  <a:pt x="1085" y="9349"/>
                </a:cubicBezTo>
                <a:cubicBezTo>
                  <a:pt x="1104" y="9314"/>
                  <a:pt x="1097" y="9307"/>
                  <a:pt x="1064" y="9330"/>
                </a:cubicBezTo>
                <a:cubicBezTo>
                  <a:pt x="1033" y="9351"/>
                  <a:pt x="1008" y="9413"/>
                  <a:pt x="1008" y="9469"/>
                </a:cubicBezTo>
                <a:cubicBezTo>
                  <a:pt x="1008" y="9583"/>
                  <a:pt x="925" y="9660"/>
                  <a:pt x="818" y="9642"/>
                </a:cubicBezTo>
                <a:cubicBezTo>
                  <a:pt x="777" y="9635"/>
                  <a:pt x="712" y="9708"/>
                  <a:pt x="671" y="9805"/>
                </a:cubicBezTo>
                <a:cubicBezTo>
                  <a:pt x="645" y="9869"/>
                  <a:pt x="614" y="9911"/>
                  <a:pt x="581" y="9940"/>
                </a:cubicBezTo>
                <a:cubicBezTo>
                  <a:pt x="635" y="9990"/>
                  <a:pt x="628" y="10020"/>
                  <a:pt x="538" y="10127"/>
                </a:cubicBezTo>
                <a:cubicBezTo>
                  <a:pt x="431" y="10254"/>
                  <a:pt x="390" y="10545"/>
                  <a:pt x="477" y="10545"/>
                </a:cubicBezTo>
                <a:cubicBezTo>
                  <a:pt x="502" y="10545"/>
                  <a:pt x="550" y="10616"/>
                  <a:pt x="589" y="10704"/>
                </a:cubicBezTo>
                <a:cubicBezTo>
                  <a:pt x="646" y="10830"/>
                  <a:pt x="650" y="10871"/>
                  <a:pt x="602" y="10915"/>
                </a:cubicBezTo>
                <a:cubicBezTo>
                  <a:pt x="569" y="10946"/>
                  <a:pt x="529" y="10959"/>
                  <a:pt x="512" y="10939"/>
                </a:cubicBezTo>
                <a:cubicBezTo>
                  <a:pt x="494" y="10920"/>
                  <a:pt x="477" y="10963"/>
                  <a:pt x="477" y="11035"/>
                </a:cubicBezTo>
                <a:cubicBezTo>
                  <a:pt x="477" y="11083"/>
                  <a:pt x="467" y="11133"/>
                  <a:pt x="451" y="11175"/>
                </a:cubicBezTo>
                <a:cubicBezTo>
                  <a:pt x="521" y="11297"/>
                  <a:pt x="591" y="11484"/>
                  <a:pt x="611" y="11607"/>
                </a:cubicBezTo>
                <a:cubicBezTo>
                  <a:pt x="628" y="11611"/>
                  <a:pt x="645" y="11616"/>
                  <a:pt x="667" y="11631"/>
                </a:cubicBezTo>
                <a:cubicBezTo>
                  <a:pt x="732" y="11676"/>
                  <a:pt x="778" y="11657"/>
                  <a:pt x="878" y="11545"/>
                </a:cubicBezTo>
                <a:cubicBezTo>
                  <a:pt x="1026" y="11380"/>
                  <a:pt x="1066" y="11374"/>
                  <a:pt x="1227" y="11492"/>
                </a:cubicBezTo>
                <a:cubicBezTo>
                  <a:pt x="1318" y="11558"/>
                  <a:pt x="1336" y="11597"/>
                  <a:pt x="1296" y="11651"/>
                </a:cubicBezTo>
                <a:cubicBezTo>
                  <a:pt x="1267" y="11689"/>
                  <a:pt x="1207" y="11708"/>
                  <a:pt x="1163" y="11689"/>
                </a:cubicBezTo>
                <a:cubicBezTo>
                  <a:pt x="1093" y="11660"/>
                  <a:pt x="1088" y="11664"/>
                  <a:pt x="1145" y="11742"/>
                </a:cubicBezTo>
                <a:cubicBezTo>
                  <a:pt x="1202" y="11819"/>
                  <a:pt x="1203" y="11838"/>
                  <a:pt x="1137" y="11867"/>
                </a:cubicBezTo>
                <a:cubicBezTo>
                  <a:pt x="1073" y="11894"/>
                  <a:pt x="1062" y="11977"/>
                  <a:pt x="1072" y="12338"/>
                </a:cubicBezTo>
                <a:cubicBezTo>
                  <a:pt x="1076" y="12456"/>
                  <a:pt x="1086" y="12503"/>
                  <a:pt x="1094" y="12583"/>
                </a:cubicBezTo>
                <a:cubicBezTo>
                  <a:pt x="1156" y="12686"/>
                  <a:pt x="1209" y="12805"/>
                  <a:pt x="1232" y="12895"/>
                </a:cubicBezTo>
                <a:cubicBezTo>
                  <a:pt x="1261" y="12912"/>
                  <a:pt x="1293" y="12954"/>
                  <a:pt x="1322" y="13006"/>
                </a:cubicBezTo>
                <a:cubicBezTo>
                  <a:pt x="1359" y="12970"/>
                  <a:pt x="1407" y="12906"/>
                  <a:pt x="1473" y="12789"/>
                </a:cubicBezTo>
                <a:cubicBezTo>
                  <a:pt x="1540" y="12671"/>
                  <a:pt x="1604" y="12589"/>
                  <a:pt x="1620" y="12607"/>
                </a:cubicBezTo>
                <a:cubicBezTo>
                  <a:pt x="1635" y="12624"/>
                  <a:pt x="1676" y="12614"/>
                  <a:pt x="1710" y="12583"/>
                </a:cubicBezTo>
                <a:cubicBezTo>
                  <a:pt x="1785" y="12514"/>
                  <a:pt x="2242" y="12372"/>
                  <a:pt x="2396" y="12371"/>
                </a:cubicBezTo>
                <a:cubicBezTo>
                  <a:pt x="2466" y="12371"/>
                  <a:pt x="2520" y="12415"/>
                  <a:pt x="2547" y="12491"/>
                </a:cubicBezTo>
                <a:cubicBezTo>
                  <a:pt x="2602" y="12653"/>
                  <a:pt x="2519" y="12754"/>
                  <a:pt x="2435" y="12626"/>
                </a:cubicBezTo>
                <a:cubicBezTo>
                  <a:pt x="2369" y="12528"/>
                  <a:pt x="2284" y="12495"/>
                  <a:pt x="2335" y="12588"/>
                </a:cubicBezTo>
                <a:cubicBezTo>
                  <a:pt x="2352" y="12617"/>
                  <a:pt x="2288" y="12770"/>
                  <a:pt x="2193" y="12929"/>
                </a:cubicBezTo>
                <a:cubicBezTo>
                  <a:pt x="2099" y="13087"/>
                  <a:pt x="2021" y="13242"/>
                  <a:pt x="2021" y="13275"/>
                </a:cubicBezTo>
                <a:cubicBezTo>
                  <a:pt x="2021" y="13382"/>
                  <a:pt x="1803" y="13502"/>
                  <a:pt x="1641" y="13481"/>
                </a:cubicBezTo>
                <a:cubicBezTo>
                  <a:pt x="1491" y="13462"/>
                  <a:pt x="1486" y="13467"/>
                  <a:pt x="1499" y="13635"/>
                </a:cubicBezTo>
                <a:cubicBezTo>
                  <a:pt x="1514" y="13833"/>
                  <a:pt x="1427" y="13981"/>
                  <a:pt x="1296" y="13981"/>
                </a:cubicBezTo>
                <a:cubicBezTo>
                  <a:pt x="1248" y="13981"/>
                  <a:pt x="1195" y="14003"/>
                  <a:pt x="1180" y="14029"/>
                </a:cubicBezTo>
                <a:cubicBezTo>
                  <a:pt x="1139" y="14103"/>
                  <a:pt x="816" y="14159"/>
                  <a:pt x="753" y="14101"/>
                </a:cubicBezTo>
                <a:cubicBezTo>
                  <a:pt x="722" y="14073"/>
                  <a:pt x="646" y="14039"/>
                  <a:pt x="585" y="14029"/>
                </a:cubicBezTo>
                <a:cubicBezTo>
                  <a:pt x="559" y="14025"/>
                  <a:pt x="545" y="14017"/>
                  <a:pt x="529" y="14010"/>
                </a:cubicBezTo>
                <a:cubicBezTo>
                  <a:pt x="509" y="14015"/>
                  <a:pt x="495" y="14025"/>
                  <a:pt x="473" y="14029"/>
                </a:cubicBezTo>
                <a:lnTo>
                  <a:pt x="262" y="14068"/>
                </a:lnTo>
                <a:lnTo>
                  <a:pt x="262" y="14414"/>
                </a:lnTo>
                <a:cubicBezTo>
                  <a:pt x="262" y="14550"/>
                  <a:pt x="248" y="14630"/>
                  <a:pt x="236" y="14707"/>
                </a:cubicBezTo>
                <a:cubicBezTo>
                  <a:pt x="242" y="14744"/>
                  <a:pt x="245" y="14792"/>
                  <a:pt x="253" y="14827"/>
                </a:cubicBezTo>
                <a:cubicBezTo>
                  <a:pt x="290" y="14981"/>
                  <a:pt x="304" y="15125"/>
                  <a:pt x="283" y="15149"/>
                </a:cubicBezTo>
                <a:cubicBezTo>
                  <a:pt x="262" y="15172"/>
                  <a:pt x="235" y="15299"/>
                  <a:pt x="227" y="15432"/>
                </a:cubicBezTo>
                <a:cubicBezTo>
                  <a:pt x="203" y="15815"/>
                  <a:pt x="120" y="15716"/>
                  <a:pt x="93" y="15274"/>
                </a:cubicBezTo>
                <a:cubicBezTo>
                  <a:pt x="73" y="14934"/>
                  <a:pt x="64" y="14900"/>
                  <a:pt x="33" y="15053"/>
                </a:cubicBezTo>
                <a:cubicBezTo>
                  <a:pt x="-26" y="15349"/>
                  <a:pt x="-3" y="16090"/>
                  <a:pt x="72" y="16321"/>
                </a:cubicBezTo>
                <a:cubicBezTo>
                  <a:pt x="110" y="16439"/>
                  <a:pt x="140" y="16589"/>
                  <a:pt x="141" y="16653"/>
                </a:cubicBezTo>
                <a:cubicBezTo>
                  <a:pt x="141" y="16716"/>
                  <a:pt x="174" y="16780"/>
                  <a:pt x="214" y="16797"/>
                </a:cubicBezTo>
                <a:cubicBezTo>
                  <a:pt x="254" y="16814"/>
                  <a:pt x="281" y="16846"/>
                  <a:pt x="275" y="16869"/>
                </a:cubicBezTo>
                <a:cubicBezTo>
                  <a:pt x="252" y="16950"/>
                  <a:pt x="420" y="17344"/>
                  <a:pt x="520" y="17446"/>
                </a:cubicBezTo>
                <a:cubicBezTo>
                  <a:pt x="576" y="17502"/>
                  <a:pt x="624" y="17574"/>
                  <a:pt x="624" y="17609"/>
                </a:cubicBezTo>
                <a:cubicBezTo>
                  <a:pt x="624" y="17644"/>
                  <a:pt x="678" y="17727"/>
                  <a:pt x="745" y="17796"/>
                </a:cubicBezTo>
                <a:cubicBezTo>
                  <a:pt x="811" y="17866"/>
                  <a:pt x="865" y="17960"/>
                  <a:pt x="865" y="18003"/>
                </a:cubicBezTo>
                <a:cubicBezTo>
                  <a:pt x="865" y="18064"/>
                  <a:pt x="877" y="18067"/>
                  <a:pt x="930" y="18018"/>
                </a:cubicBezTo>
                <a:cubicBezTo>
                  <a:pt x="1004" y="17949"/>
                  <a:pt x="1084" y="18027"/>
                  <a:pt x="1033" y="18118"/>
                </a:cubicBezTo>
                <a:cubicBezTo>
                  <a:pt x="1018" y="18146"/>
                  <a:pt x="1027" y="18179"/>
                  <a:pt x="1051" y="18195"/>
                </a:cubicBezTo>
                <a:cubicBezTo>
                  <a:pt x="1075" y="18212"/>
                  <a:pt x="1105" y="18175"/>
                  <a:pt x="1120" y="18114"/>
                </a:cubicBezTo>
                <a:cubicBezTo>
                  <a:pt x="1145" y="18007"/>
                  <a:pt x="1272" y="17995"/>
                  <a:pt x="1275" y="18099"/>
                </a:cubicBezTo>
                <a:cubicBezTo>
                  <a:pt x="1278" y="18226"/>
                  <a:pt x="1563" y="18664"/>
                  <a:pt x="1706" y="18762"/>
                </a:cubicBezTo>
                <a:cubicBezTo>
                  <a:pt x="1794" y="18823"/>
                  <a:pt x="1878" y="18920"/>
                  <a:pt x="1891" y="18979"/>
                </a:cubicBezTo>
                <a:cubicBezTo>
                  <a:pt x="1905" y="19037"/>
                  <a:pt x="1973" y="19108"/>
                  <a:pt x="2042" y="19137"/>
                </a:cubicBezTo>
                <a:cubicBezTo>
                  <a:pt x="2111" y="19166"/>
                  <a:pt x="2167" y="19224"/>
                  <a:pt x="2167" y="19267"/>
                </a:cubicBezTo>
                <a:cubicBezTo>
                  <a:pt x="2167" y="19358"/>
                  <a:pt x="2411" y="19600"/>
                  <a:pt x="2555" y="19651"/>
                </a:cubicBezTo>
                <a:cubicBezTo>
                  <a:pt x="2611" y="19671"/>
                  <a:pt x="2678" y="19663"/>
                  <a:pt x="2706" y="19632"/>
                </a:cubicBezTo>
                <a:cubicBezTo>
                  <a:pt x="2741" y="19594"/>
                  <a:pt x="2788" y="19596"/>
                  <a:pt x="2849" y="19632"/>
                </a:cubicBezTo>
                <a:cubicBezTo>
                  <a:pt x="2901" y="19663"/>
                  <a:pt x="2969" y="19664"/>
                  <a:pt x="3012" y="19637"/>
                </a:cubicBezTo>
                <a:cubicBezTo>
                  <a:pt x="3073" y="19599"/>
                  <a:pt x="3064" y="19579"/>
                  <a:pt x="2961" y="19526"/>
                </a:cubicBezTo>
                <a:cubicBezTo>
                  <a:pt x="2892" y="19491"/>
                  <a:pt x="2846" y="19438"/>
                  <a:pt x="2862" y="19411"/>
                </a:cubicBezTo>
                <a:cubicBezTo>
                  <a:pt x="2891" y="19358"/>
                  <a:pt x="2668" y="19060"/>
                  <a:pt x="2599" y="19060"/>
                </a:cubicBezTo>
                <a:cubicBezTo>
                  <a:pt x="2576" y="19060"/>
                  <a:pt x="2527" y="19029"/>
                  <a:pt x="2495" y="18993"/>
                </a:cubicBezTo>
                <a:cubicBezTo>
                  <a:pt x="2416" y="18905"/>
                  <a:pt x="2630" y="18820"/>
                  <a:pt x="2913" y="18820"/>
                </a:cubicBezTo>
                <a:cubicBezTo>
                  <a:pt x="3056" y="18820"/>
                  <a:pt x="3127" y="18794"/>
                  <a:pt x="3146" y="18738"/>
                </a:cubicBezTo>
                <a:cubicBezTo>
                  <a:pt x="3167" y="18678"/>
                  <a:pt x="3200" y="18667"/>
                  <a:pt x="3262" y="18705"/>
                </a:cubicBezTo>
                <a:cubicBezTo>
                  <a:pt x="3309" y="18733"/>
                  <a:pt x="3380" y="18767"/>
                  <a:pt x="3422" y="18782"/>
                </a:cubicBezTo>
                <a:cubicBezTo>
                  <a:pt x="3467" y="18797"/>
                  <a:pt x="3496" y="18863"/>
                  <a:pt x="3491" y="18935"/>
                </a:cubicBezTo>
                <a:cubicBezTo>
                  <a:pt x="3485" y="19026"/>
                  <a:pt x="3441" y="19066"/>
                  <a:pt x="3327" y="19099"/>
                </a:cubicBezTo>
                <a:cubicBezTo>
                  <a:pt x="3242" y="19123"/>
                  <a:pt x="3190" y="19170"/>
                  <a:pt x="3206" y="19200"/>
                </a:cubicBezTo>
                <a:cubicBezTo>
                  <a:pt x="3223" y="19229"/>
                  <a:pt x="3208" y="19286"/>
                  <a:pt x="3176" y="19329"/>
                </a:cubicBezTo>
                <a:cubicBezTo>
                  <a:pt x="3128" y="19394"/>
                  <a:pt x="3133" y="19411"/>
                  <a:pt x="3215" y="19411"/>
                </a:cubicBezTo>
                <a:cubicBezTo>
                  <a:pt x="3270" y="19411"/>
                  <a:pt x="3332" y="19434"/>
                  <a:pt x="3349" y="19464"/>
                </a:cubicBezTo>
                <a:cubicBezTo>
                  <a:pt x="3382" y="19525"/>
                  <a:pt x="3626" y="19535"/>
                  <a:pt x="3676" y="19478"/>
                </a:cubicBezTo>
                <a:cubicBezTo>
                  <a:pt x="3695" y="19458"/>
                  <a:pt x="3810" y="19441"/>
                  <a:pt x="3931" y="19435"/>
                </a:cubicBezTo>
                <a:cubicBezTo>
                  <a:pt x="4217" y="19422"/>
                  <a:pt x="4243" y="19509"/>
                  <a:pt x="4039" y="19781"/>
                </a:cubicBezTo>
                <a:cubicBezTo>
                  <a:pt x="3911" y="19950"/>
                  <a:pt x="3860" y="19980"/>
                  <a:pt x="3793" y="19940"/>
                </a:cubicBezTo>
                <a:cubicBezTo>
                  <a:pt x="3746" y="19912"/>
                  <a:pt x="3655" y="19906"/>
                  <a:pt x="3586" y="19925"/>
                </a:cubicBezTo>
                <a:lnTo>
                  <a:pt x="3461" y="19959"/>
                </a:lnTo>
                <a:lnTo>
                  <a:pt x="3538" y="20050"/>
                </a:lnTo>
                <a:cubicBezTo>
                  <a:pt x="3601" y="20066"/>
                  <a:pt x="3655" y="20112"/>
                  <a:pt x="3633" y="20161"/>
                </a:cubicBezTo>
                <a:lnTo>
                  <a:pt x="3638" y="20161"/>
                </a:lnTo>
                <a:cubicBezTo>
                  <a:pt x="3660" y="20186"/>
                  <a:pt x="3692" y="20212"/>
                  <a:pt x="3720" y="20238"/>
                </a:cubicBezTo>
                <a:cubicBezTo>
                  <a:pt x="3764" y="20250"/>
                  <a:pt x="3815" y="20265"/>
                  <a:pt x="3875" y="20300"/>
                </a:cubicBezTo>
                <a:cubicBezTo>
                  <a:pt x="3953" y="20345"/>
                  <a:pt x="4041" y="20367"/>
                  <a:pt x="4073" y="20353"/>
                </a:cubicBezTo>
                <a:cubicBezTo>
                  <a:pt x="4105" y="20339"/>
                  <a:pt x="4147" y="20344"/>
                  <a:pt x="4164" y="20362"/>
                </a:cubicBezTo>
                <a:cubicBezTo>
                  <a:pt x="4180" y="20381"/>
                  <a:pt x="4205" y="20395"/>
                  <a:pt x="4254" y="20411"/>
                </a:cubicBezTo>
                <a:cubicBezTo>
                  <a:pt x="4261" y="20403"/>
                  <a:pt x="4264" y="20401"/>
                  <a:pt x="4271" y="20391"/>
                </a:cubicBezTo>
                <a:cubicBezTo>
                  <a:pt x="4348" y="20292"/>
                  <a:pt x="4395" y="20283"/>
                  <a:pt x="4698" y="20314"/>
                </a:cubicBezTo>
                <a:lnTo>
                  <a:pt x="4711" y="20314"/>
                </a:lnTo>
                <a:cubicBezTo>
                  <a:pt x="4693" y="20295"/>
                  <a:pt x="4682" y="20278"/>
                  <a:pt x="4685" y="20262"/>
                </a:cubicBezTo>
                <a:cubicBezTo>
                  <a:pt x="4694" y="20216"/>
                  <a:pt x="4642" y="20199"/>
                  <a:pt x="4521" y="20209"/>
                </a:cubicBezTo>
                <a:cubicBezTo>
                  <a:pt x="4410" y="20218"/>
                  <a:pt x="4327" y="20193"/>
                  <a:pt x="4302" y="20146"/>
                </a:cubicBezTo>
                <a:cubicBezTo>
                  <a:pt x="4279" y="20105"/>
                  <a:pt x="4223" y="20057"/>
                  <a:pt x="4172" y="20036"/>
                </a:cubicBezTo>
                <a:cubicBezTo>
                  <a:pt x="4102" y="20007"/>
                  <a:pt x="4091" y="19982"/>
                  <a:pt x="4133" y="19935"/>
                </a:cubicBezTo>
                <a:cubicBezTo>
                  <a:pt x="4195" y="19866"/>
                  <a:pt x="4244" y="19851"/>
                  <a:pt x="4599" y="19805"/>
                </a:cubicBezTo>
                <a:cubicBezTo>
                  <a:pt x="4924" y="19763"/>
                  <a:pt x="5060" y="19776"/>
                  <a:pt x="5138" y="19848"/>
                </a:cubicBezTo>
                <a:cubicBezTo>
                  <a:pt x="5184" y="19891"/>
                  <a:pt x="5203" y="19889"/>
                  <a:pt x="5203" y="19848"/>
                </a:cubicBezTo>
                <a:cubicBezTo>
                  <a:pt x="5203" y="19732"/>
                  <a:pt x="5391" y="19666"/>
                  <a:pt x="5552" y="19728"/>
                </a:cubicBezTo>
                <a:cubicBezTo>
                  <a:pt x="5737" y="19800"/>
                  <a:pt x="6185" y="19705"/>
                  <a:pt x="6276" y="19574"/>
                </a:cubicBezTo>
                <a:cubicBezTo>
                  <a:pt x="6329" y="19499"/>
                  <a:pt x="6324" y="19500"/>
                  <a:pt x="6250" y="19565"/>
                </a:cubicBezTo>
                <a:cubicBezTo>
                  <a:pt x="6165" y="19639"/>
                  <a:pt x="6022" y="19615"/>
                  <a:pt x="6022" y="19526"/>
                </a:cubicBezTo>
                <a:cubicBezTo>
                  <a:pt x="6022" y="19368"/>
                  <a:pt x="6456" y="19230"/>
                  <a:pt x="6613" y="19339"/>
                </a:cubicBezTo>
                <a:cubicBezTo>
                  <a:pt x="6646" y="19362"/>
                  <a:pt x="6719" y="19371"/>
                  <a:pt x="6776" y="19363"/>
                </a:cubicBezTo>
                <a:cubicBezTo>
                  <a:pt x="6844" y="19353"/>
                  <a:pt x="6904" y="19389"/>
                  <a:pt x="6940" y="19464"/>
                </a:cubicBezTo>
                <a:cubicBezTo>
                  <a:pt x="7003" y="19595"/>
                  <a:pt x="6950" y="19694"/>
                  <a:pt x="6807" y="19709"/>
                </a:cubicBezTo>
                <a:cubicBezTo>
                  <a:pt x="6651" y="19725"/>
                  <a:pt x="6049" y="19900"/>
                  <a:pt x="5962" y="19954"/>
                </a:cubicBezTo>
                <a:cubicBezTo>
                  <a:pt x="5914" y="19983"/>
                  <a:pt x="5856" y="19990"/>
                  <a:pt x="5832" y="19973"/>
                </a:cubicBezTo>
                <a:cubicBezTo>
                  <a:pt x="5809" y="19957"/>
                  <a:pt x="5775" y="19968"/>
                  <a:pt x="5759" y="19997"/>
                </a:cubicBezTo>
                <a:cubicBezTo>
                  <a:pt x="5739" y="20032"/>
                  <a:pt x="5701" y="20034"/>
                  <a:pt x="5647" y="19997"/>
                </a:cubicBezTo>
                <a:cubicBezTo>
                  <a:pt x="5585" y="19955"/>
                  <a:pt x="5508" y="19970"/>
                  <a:pt x="5336" y="20055"/>
                </a:cubicBezTo>
                <a:cubicBezTo>
                  <a:pt x="5117" y="20164"/>
                  <a:pt x="5050" y="20277"/>
                  <a:pt x="5160" y="20353"/>
                </a:cubicBezTo>
                <a:cubicBezTo>
                  <a:pt x="5188" y="20372"/>
                  <a:pt x="5199" y="20419"/>
                  <a:pt x="5185" y="20459"/>
                </a:cubicBezTo>
                <a:cubicBezTo>
                  <a:pt x="5172" y="20498"/>
                  <a:pt x="5190" y="20558"/>
                  <a:pt x="5229" y="20593"/>
                </a:cubicBezTo>
                <a:cubicBezTo>
                  <a:pt x="5234" y="20598"/>
                  <a:pt x="5237" y="20599"/>
                  <a:pt x="5242" y="20603"/>
                </a:cubicBezTo>
                <a:cubicBezTo>
                  <a:pt x="5246" y="20585"/>
                  <a:pt x="5256" y="20576"/>
                  <a:pt x="5259" y="20550"/>
                </a:cubicBezTo>
                <a:cubicBezTo>
                  <a:pt x="5278" y="20360"/>
                  <a:pt x="5368" y="20360"/>
                  <a:pt x="5388" y="20550"/>
                </a:cubicBezTo>
                <a:cubicBezTo>
                  <a:pt x="5401" y="20672"/>
                  <a:pt x="5429" y="20701"/>
                  <a:pt x="5578" y="20728"/>
                </a:cubicBezTo>
                <a:cubicBezTo>
                  <a:pt x="5676" y="20745"/>
                  <a:pt x="5806" y="20782"/>
                  <a:pt x="5867" y="20809"/>
                </a:cubicBezTo>
                <a:cubicBezTo>
                  <a:pt x="6027" y="20882"/>
                  <a:pt x="6145" y="20871"/>
                  <a:pt x="6216" y="20776"/>
                </a:cubicBezTo>
                <a:cubicBezTo>
                  <a:pt x="6250" y="20729"/>
                  <a:pt x="6332" y="20699"/>
                  <a:pt x="6401" y="20708"/>
                </a:cubicBezTo>
                <a:cubicBezTo>
                  <a:pt x="6547" y="20727"/>
                  <a:pt x="6553" y="20828"/>
                  <a:pt x="6410" y="20853"/>
                </a:cubicBezTo>
                <a:cubicBezTo>
                  <a:pt x="6356" y="20862"/>
                  <a:pt x="6311" y="20894"/>
                  <a:pt x="6311" y="20925"/>
                </a:cubicBezTo>
                <a:cubicBezTo>
                  <a:pt x="6311" y="20956"/>
                  <a:pt x="6352" y="20968"/>
                  <a:pt x="6401" y="20954"/>
                </a:cubicBezTo>
                <a:cubicBezTo>
                  <a:pt x="6451" y="20939"/>
                  <a:pt x="6651" y="20961"/>
                  <a:pt x="6845" y="21002"/>
                </a:cubicBezTo>
                <a:cubicBezTo>
                  <a:pt x="7040" y="21043"/>
                  <a:pt x="7217" y="21068"/>
                  <a:pt x="7242" y="21059"/>
                </a:cubicBezTo>
                <a:cubicBezTo>
                  <a:pt x="7267" y="21050"/>
                  <a:pt x="7312" y="20960"/>
                  <a:pt x="7341" y="20857"/>
                </a:cubicBezTo>
                <a:cubicBezTo>
                  <a:pt x="7394" y="20677"/>
                  <a:pt x="7401" y="20670"/>
                  <a:pt x="7647" y="20670"/>
                </a:cubicBezTo>
                <a:cubicBezTo>
                  <a:pt x="7930" y="20670"/>
                  <a:pt x="7991" y="20763"/>
                  <a:pt x="7747" y="20819"/>
                </a:cubicBezTo>
                <a:cubicBezTo>
                  <a:pt x="7602" y="20852"/>
                  <a:pt x="7608" y="20851"/>
                  <a:pt x="7794" y="20843"/>
                </a:cubicBezTo>
                <a:cubicBezTo>
                  <a:pt x="8017" y="20833"/>
                  <a:pt x="8073" y="20909"/>
                  <a:pt x="7910" y="21002"/>
                </a:cubicBezTo>
                <a:cubicBezTo>
                  <a:pt x="7819" y="21054"/>
                  <a:pt x="7811" y="21067"/>
                  <a:pt x="7876" y="21127"/>
                </a:cubicBezTo>
                <a:cubicBezTo>
                  <a:pt x="7987" y="21229"/>
                  <a:pt x="8369" y="21261"/>
                  <a:pt x="8505" y="21179"/>
                </a:cubicBezTo>
                <a:cubicBezTo>
                  <a:pt x="8590" y="21129"/>
                  <a:pt x="8619" y="21079"/>
                  <a:pt x="8600" y="20997"/>
                </a:cubicBezTo>
                <a:cubicBezTo>
                  <a:pt x="8583" y="20920"/>
                  <a:pt x="8611" y="20844"/>
                  <a:pt x="8691" y="20761"/>
                </a:cubicBezTo>
                <a:cubicBezTo>
                  <a:pt x="8806" y="20641"/>
                  <a:pt x="8808" y="20637"/>
                  <a:pt x="8872" y="20737"/>
                </a:cubicBezTo>
                <a:cubicBezTo>
                  <a:pt x="8908" y="20794"/>
                  <a:pt x="9019" y="20859"/>
                  <a:pt x="9118" y="20877"/>
                </a:cubicBezTo>
                <a:cubicBezTo>
                  <a:pt x="9278" y="20905"/>
                  <a:pt x="9311" y="20890"/>
                  <a:pt x="9402" y="20747"/>
                </a:cubicBezTo>
                <a:cubicBezTo>
                  <a:pt x="9485" y="20618"/>
                  <a:pt x="9530" y="20590"/>
                  <a:pt x="9652" y="20603"/>
                </a:cubicBezTo>
                <a:cubicBezTo>
                  <a:pt x="9788" y="20617"/>
                  <a:pt x="9803" y="20634"/>
                  <a:pt x="9790" y="20771"/>
                </a:cubicBezTo>
                <a:cubicBezTo>
                  <a:pt x="9783" y="20844"/>
                  <a:pt x="9807" y="20933"/>
                  <a:pt x="9838" y="20987"/>
                </a:cubicBezTo>
                <a:cubicBezTo>
                  <a:pt x="9892" y="20891"/>
                  <a:pt x="9947" y="20805"/>
                  <a:pt x="9958" y="20805"/>
                </a:cubicBezTo>
                <a:cubicBezTo>
                  <a:pt x="10014" y="20805"/>
                  <a:pt x="10055" y="21056"/>
                  <a:pt x="10010" y="21117"/>
                </a:cubicBezTo>
                <a:cubicBezTo>
                  <a:pt x="9905" y="21262"/>
                  <a:pt x="10099" y="21353"/>
                  <a:pt x="10385" y="21338"/>
                </a:cubicBezTo>
                <a:cubicBezTo>
                  <a:pt x="10392" y="21332"/>
                  <a:pt x="10402" y="21326"/>
                  <a:pt x="10407" y="21319"/>
                </a:cubicBezTo>
                <a:cubicBezTo>
                  <a:pt x="10449" y="21263"/>
                  <a:pt x="10497" y="21267"/>
                  <a:pt x="10605" y="21304"/>
                </a:cubicBezTo>
                <a:cubicBezTo>
                  <a:pt x="10625" y="21300"/>
                  <a:pt x="10641" y="21300"/>
                  <a:pt x="10661" y="21295"/>
                </a:cubicBezTo>
                <a:cubicBezTo>
                  <a:pt x="10755" y="21270"/>
                  <a:pt x="10807" y="21276"/>
                  <a:pt x="10847" y="21295"/>
                </a:cubicBezTo>
                <a:cubicBezTo>
                  <a:pt x="10861" y="21283"/>
                  <a:pt x="10884" y="21275"/>
                  <a:pt x="10916" y="21280"/>
                </a:cubicBezTo>
                <a:cubicBezTo>
                  <a:pt x="11220" y="21333"/>
                  <a:pt x="11395" y="21381"/>
                  <a:pt x="11476" y="21424"/>
                </a:cubicBezTo>
                <a:cubicBezTo>
                  <a:pt x="11573" y="21433"/>
                  <a:pt x="11687" y="21441"/>
                  <a:pt x="11812" y="21448"/>
                </a:cubicBezTo>
                <a:cubicBezTo>
                  <a:pt x="11848" y="21422"/>
                  <a:pt x="11883" y="21391"/>
                  <a:pt x="11912" y="21348"/>
                </a:cubicBezTo>
                <a:cubicBezTo>
                  <a:pt x="12022" y="21181"/>
                  <a:pt x="12097" y="21177"/>
                  <a:pt x="12097" y="21338"/>
                </a:cubicBezTo>
                <a:cubicBezTo>
                  <a:pt x="12097" y="21417"/>
                  <a:pt x="12145" y="21436"/>
                  <a:pt x="12386" y="21444"/>
                </a:cubicBezTo>
                <a:cubicBezTo>
                  <a:pt x="12642" y="21452"/>
                  <a:pt x="12675" y="21439"/>
                  <a:pt x="12675" y="21348"/>
                </a:cubicBezTo>
                <a:cubicBezTo>
                  <a:pt x="12675" y="21184"/>
                  <a:pt x="12760" y="21166"/>
                  <a:pt x="12847" y="21314"/>
                </a:cubicBezTo>
                <a:cubicBezTo>
                  <a:pt x="12869" y="21351"/>
                  <a:pt x="12882" y="21390"/>
                  <a:pt x="12890" y="21429"/>
                </a:cubicBezTo>
                <a:cubicBezTo>
                  <a:pt x="12927" y="21437"/>
                  <a:pt x="12955" y="21463"/>
                  <a:pt x="12994" y="21511"/>
                </a:cubicBezTo>
                <a:cubicBezTo>
                  <a:pt x="13019" y="21542"/>
                  <a:pt x="13052" y="21566"/>
                  <a:pt x="13093" y="21583"/>
                </a:cubicBezTo>
                <a:cubicBezTo>
                  <a:pt x="13206" y="21569"/>
                  <a:pt x="13544" y="21550"/>
                  <a:pt x="14055" y="21540"/>
                </a:cubicBezTo>
                <a:cubicBezTo>
                  <a:pt x="14684" y="21527"/>
                  <a:pt x="15165" y="21490"/>
                  <a:pt x="15249" y="21453"/>
                </a:cubicBezTo>
                <a:cubicBezTo>
                  <a:pt x="15326" y="21419"/>
                  <a:pt x="15557" y="21395"/>
                  <a:pt x="15758" y="21400"/>
                </a:cubicBezTo>
                <a:cubicBezTo>
                  <a:pt x="16071" y="21409"/>
                  <a:pt x="16272" y="21394"/>
                  <a:pt x="16629" y="21324"/>
                </a:cubicBezTo>
                <a:cubicBezTo>
                  <a:pt x="16668" y="21316"/>
                  <a:pt x="16797" y="21279"/>
                  <a:pt x="16913" y="21242"/>
                </a:cubicBezTo>
                <a:cubicBezTo>
                  <a:pt x="17020" y="21208"/>
                  <a:pt x="17092" y="21209"/>
                  <a:pt x="17142" y="21223"/>
                </a:cubicBezTo>
                <a:cubicBezTo>
                  <a:pt x="17153" y="21212"/>
                  <a:pt x="17159" y="21203"/>
                  <a:pt x="17172" y="21189"/>
                </a:cubicBezTo>
                <a:cubicBezTo>
                  <a:pt x="17233" y="21124"/>
                  <a:pt x="17298" y="21089"/>
                  <a:pt x="17314" y="21107"/>
                </a:cubicBezTo>
                <a:cubicBezTo>
                  <a:pt x="17362" y="21161"/>
                  <a:pt x="17676" y="21023"/>
                  <a:pt x="17706" y="20934"/>
                </a:cubicBezTo>
                <a:cubicBezTo>
                  <a:pt x="17723" y="20887"/>
                  <a:pt x="17770" y="20866"/>
                  <a:pt x="17819" y="20881"/>
                </a:cubicBezTo>
                <a:cubicBezTo>
                  <a:pt x="17827" y="20855"/>
                  <a:pt x="17841" y="20833"/>
                  <a:pt x="17857" y="20833"/>
                </a:cubicBezTo>
                <a:cubicBezTo>
                  <a:pt x="17946" y="20833"/>
                  <a:pt x="18220" y="20586"/>
                  <a:pt x="18220" y="20507"/>
                </a:cubicBezTo>
                <a:cubicBezTo>
                  <a:pt x="18220" y="20463"/>
                  <a:pt x="18253" y="20413"/>
                  <a:pt x="18293" y="20396"/>
                </a:cubicBezTo>
                <a:cubicBezTo>
                  <a:pt x="18333" y="20379"/>
                  <a:pt x="18362" y="20322"/>
                  <a:pt x="18362" y="20271"/>
                </a:cubicBezTo>
                <a:cubicBezTo>
                  <a:pt x="18362" y="20128"/>
                  <a:pt x="18416" y="20101"/>
                  <a:pt x="18530" y="20185"/>
                </a:cubicBezTo>
                <a:cubicBezTo>
                  <a:pt x="18628" y="20256"/>
                  <a:pt x="18662" y="20239"/>
                  <a:pt x="19009" y="19887"/>
                </a:cubicBezTo>
                <a:cubicBezTo>
                  <a:pt x="19319" y="19571"/>
                  <a:pt x="19373" y="19489"/>
                  <a:pt x="19349" y="19382"/>
                </a:cubicBezTo>
                <a:cubicBezTo>
                  <a:pt x="19312" y="19218"/>
                  <a:pt x="19362" y="19114"/>
                  <a:pt x="19444" y="19190"/>
                </a:cubicBezTo>
                <a:cubicBezTo>
                  <a:pt x="19489" y="19231"/>
                  <a:pt x="19519" y="19214"/>
                  <a:pt x="19560" y="19113"/>
                </a:cubicBezTo>
                <a:cubicBezTo>
                  <a:pt x="19591" y="19038"/>
                  <a:pt x="19617" y="18935"/>
                  <a:pt x="19617" y="18882"/>
                </a:cubicBezTo>
                <a:cubicBezTo>
                  <a:pt x="19617" y="18799"/>
                  <a:pt x="19740" y="18460"/>
                  <a:pt x="19854" y="18229"/>
                </a:cubicBezTo>
                <a:cubicBezTo>
                  <a:pt x="19875" y="18185"/>
                  <a:pt x="19921" y="18147"/>
                  <a:pt x="19957" y="18147"/>
                </a:cubicBezTo>
                <a:cubicBezTo>
                  <a:pt x="20032" y="18147"/>
                  <a:pt x="20315" y="17266"/>
                  <a:pt x="20362" y="16883"/>
                </a:cubicBezTo>
                <a:cubicBezTo>
                  <a:pt x="20376" y="16777"/>
                  <a:pt x="20406" y="16661"/>
                  <a:pt x="20436" y="16576"/>
                </a:cubicBezTo>
                <a:cubicBezTo>
                  <a:pt x="20412" y="16515"/>
                  <a:pt x="20397" y="16422"/>
                  <a:pt x="20393" y="16288"/>
                </a:cubicBezTo>
                <a:cubicBezTo>
                  <a:pt x="20387" y="16139"/>
                  <a:pt x="20376" y="16125"/>
                  <a:pt x="20268" y="16148"/>
                </a:cubicBezTo>
                <a:cubicBezTo>
                  <a:pt x="20188" y="16165"/>
                  <a:pt x="20132" y="16142"/>
                  <a:pt x="20104" y="16086"/>
                </a:cubicBezTo>
                <a:cubicBezTo>
                  <a:pt x="20080" y="16039"/>
                  <a:pt x="20010" y="16000"/>
                  <a:pt x="19949" y="15999"/>
                </a:cubicBezTo>
                <a:cubicBezTo>
                  <a:pt x="19830" y="15998"/>
                  <a:pt x="19825" y="15997"/>
                  <a:pt x="19871" y="15514"/>
                </a:cubicBezTo>
                <a:cubicBezTo>
                  <a:pt x="19889" y="15321"/>
                  <a:pt x="19983" y="15326"/>
                  <a:pt x="20130" y="15524"/>
                </a:cubicBezTo>
                <a:cubicBezTo>
                  <a:pt x="20223" y="15650"/>
                  <a:pt x="20232" y="15653"/>
                  <a:pt x="20263" y="15562"/>
                </a:cubicBezTo>
                <a:cubicBezTo>
                  <a:pt x="20296" y="15468"/>
                  <a:pt x="20304" y="15468"/>
                  <a:pt x="20362" y="15557"/>
                </a:cubicBezTo>
                <a:cubicBezTo>
                  <a:pt x="20445" y="15683"/>
                  <a:pt x="20501" y="15674"/>
                  <a:pt x="20470" y="15543"/>
                </a:cubicBezTo>
                <a:cubicBezTo>
                  <a:pt x="20435" y="15392"/>
                  <a:pt x="20557" y="15294"/>
                  <a:pt x="20660" y="15389"/>
                </a:cubicBezTo>
                <a:cubicBezTo>
                  <a:pt x="20732" y="15456"/>
                  <a:pt x="20737" y="15426"/>
                  <a:pt x="20707" y="15057"/>
                </a:cubicBezTo>
                <a:cubicBezTo>
                  <a:pt x="20690" y="14836"/>
                  <a:pt x="20695" y="14576"/>
                  <a:pt x="20720" y="14481"/>
                </a:cubicBezTo>
                <a:cubicBezTo>
                  <a:pt x="20746" y="14385"/>
                  <a:pt x="20751" y="14294"/>
                  <a:pt x="20729" y="14279"/>
                </a:cubicBezTo>
                <a:cubicBezTo>
                  <a:pt x="20660" y="14231"/>
                  <a:pt x="20680" y="13869"/>
                  <a:pt x="20755" y="13837"/>
                </a:cubicBezTo>
                <a:cubicBezTo>
                  <a:pt x="20806" y="13815"/>
                  <a:pt x="20821" y="13728"/>
                  <a:pt x="20811" y="13481"/>
                </a:cubicBezTo>
                <a:cubicBezTo>
                  <a:pt x="20802" y="13262"/>
                  <a:pt x="20818" y="13157"/>
                  <a:pt x="20854" y="13164"/>
                </a:cubicBezTo>
                <a:cubicBezTo>
                  <a:pt x="20883" y="13170"/>
                  <a:pt x="20901" y="13119"/>
                  <a:pt x="20897" y="13054"/>
                </a:cubicBezTo>
                <a:cubicBezTo>
                  <a:pt x="20893" y="12989"/>
                  <a:pt x="20914" y="12826"/>
                  <a:pt x="20945" y="12693"/>
                </a:cubicBezTo>
                <a:cubicBezTo>
                  <a:pt x="21037" y="12297"/>
                  <a:pt x="21103" y="11784"/>
                  <a:pt x="21134" y="11242"/>
                </a:cubicBezTo>
                <a:cubicBezTo>
                  <a:pt x="21150" y="10961"/>
                  <a:pt x="21187" y="10583"/>
                  <a:pt x="21212" y="10401"/>
                </a:cubicBezTo>
                <a:cubicBezTo>
                  <a:pt x="21237" y="10219"/>
                  <a:pt x="21267" y="9728"/>
                  <a:pt x="21281" y="9310"/>
                </a:cubicBezTo>
                <a:cubicBezTo>
                  <a:pt x="21301" y="8692"/>
                  <a:pt x="21292" y="8534"/>
                  <a:pt x="21233" y="8441"/>
                </a:cubicBezTo>
                <a:cubicBezTo>
                  <a:pt x="21183" y="8361"/>
                  <a:pt x="21175" y="8252"/>
                  <a:pt x="21195" y="8090"/>
                </a:cubicBezTo>
                <a:cubicBezTo>
                  <a:pt x="21212" y="7949"/>
                  <a:pt x="21197" y="7831"/>
                  <a:pt x="21164" y="7787"/>
                </a:cubicBezTo>
                <a:cubicBezTo>
                  <a:pt x="21123" y="7731"/>
                  <a:pt x="21134" y="7694"/>
                  <a:pt x="21208" y="7619"/>
                </a:cubicBezTo>
                <a:cubicBezTo>
                  <a:pt x="21332" y="7493"/>
                  <a:pt x="21328" y="7405"/>
                  <a:pt x="21195" y="7307"/>
                </a:cubicBezTo>
                <a:cubicBezTo>
                  <a:pt x="21101" y="7238"/>
                  <a:pt x="21095" y="7215"/>
                  <a:pt x="21151" y="7138"/>
                </a:cubicBezTo>
                <a:cubicBezTo>
                  <a:pt x="21222" y="7044"/>
                  <a:pt x="21234" y="6757"/>
                  <a:pt x="21182" y="6336"/>
                </a:cubicBezTo>
                <a:cubicBezTo>
                  <a:pt x="21152" y="6101"/>
                  <a:pt x="21137" y="6078"/>
                  <a:pt x="21039" y="6105"/>
                </a:cubicBezTo>
                <a:cubicBezTo>
                  <a:pt x="20870" y="6153"/>
                  <a:pt x="20861" y="6088"/>
                  <a:pt x="20996" y="5831"/>
                </a:cubicBezTo>
                <a:cubicBezTo>
                  <a:pt x="21101" y="5633"/>
                  <a:pt x="21113" y="5552"/>
                  <a:pt x="21087" y="5356"/>
                </a:cubicBezTo>
                <a:cubicBezTo>
                  <a:pt x="21077" y="5286"/>
                  <a:pt x="21080" y="5237"/>
                  <a:pt x="21082" y="5187"/>
                </a:cubicBezTo>
                <a:cubicBezTo>
                  <a:pt x="21073" y="5155"/>
                  <a:pt x="21060" y="5116"/>
                  <a:pt x="21039" y="5082"/>
                </a:cubicBezTo>
                <a:cubicBezTo>
                  <a:pt x="20985" y="4989"/>
                  <a:pt x="20956" y="4815"/>
                  <a:pt x="20949" y="4553"/>
                </a:cubicBezTo>
                <a:cubicBezTo>
                  <a:pt x="20943" y="4337"/>
                  <a:pt x="20912" y="4126"/>
                  <a:pt x="20884" y="4087"/>
                </a:cubicBezTo>
                <a:cubicBezTo>
                  <a:pt x="20856" y="4048"/>
                  <a:pt x="20818" y="3959"/>
                  <a:pt x="20798" y="3885"/>
                </a:cubicBezTo>
                <a:cubicBezTo>
                  <a:pt x="20710" y="3563"/>
                  <a:pt x="19970" y="2650"/>
                  <a:pt x="19858" y="2727"/>
                </a:cubicBezTo>
                <a:cubicBezTo>
                  <a:pt x="19838" y="2741"/>
                  <a:pt x="19796" y="2718"/>
                  <a:pt x="19763" y="2674"/>
                </a:cubicBezTo>
                <a:cubicBezTo>
                  <a:pt x="19730" y="2630"/>
                  <a:pt x="19673" y="2593"/>
                  <a:pt x="19638" y="2593"/>
                </a:cubicBezTo>
                <a:cubicBezTo>
                  <a:pt x="19603" y="2593"/>
                  <a:pt x="19548" y="2553"/>
                  <a:pt x="19513" y="2501"/>
                </a:cubicBezTo>
                <a:cubicBezTo>
                  <a:pt x="19478" y="2450"/>
                  <a:pt x="19415" y="2405"/>
                  <a:pt x="19375" y="2405"/>
                </a:cubicBezTo>
                <a:cubicBezTo>
                  <a:pt x="19335" y="2405"/>
                  <a:pt x="19302" y="2372"/>
                  <a:pt x="19302" y="2328"/>
                </a:cubicBezTo>
                <a:cubicBezTo>
                  <a:pt x="19302" y="2279"/>
                  <a:pt x="19251" y="2243"/>
                  <a:pt x="19159" y="2237"/>
                </a:cubicBezTo>
                <a:cubicBezTo>
                  <a:pt x="19080" y="2232"/>
                  <a:pt x="18875" y="2138"/>
                  <a:pt x="18702" y="2030"/>
                </a:cubicBezTo>
                <a:cubicBezTo>
                  <a:pt x="18530" y="1923"/>
                  <a:pt x="18312" y="1801"/>
                  <a:pt x="18220" y="1757"/>
                </a:cubicBezTo>
                <a:cubicBezTo>
                  <a:pt x="18127" y="1712"/>
                  <a:pt x="18005" y="1655"/>
                  <a:pt x="17952" y="1627"/>
                </a:cubicBezTo>
                <a:cubicBezTo>
                  <a:pt x="17769" y="1531"/>
                  <a:pt x="17428" y="1468"/>
                  <a:pt x="17370" y="1521"/>
                </a:cubicBezTo>
                <a:cubicBezTo>
                  <a:pt x="17333" y="1555"/>
                  <a:pt x="17295" y="1548"/>
                  <a:pt x="17254" y="1492"/>
                </a:cubicBezTo>
                <a:cubicBezTo>
                  <a:pt x="17235" y="1467"/>
                  <a:pt x="17232" y="1442"/>
                  <a:pt x="17228" y="1420"/>
                </a:cubicBezTo>
                <a:cubicBezTo>
                  <a:pt x="17223" y="1431"/>
                  <a:pt x="17216" y="1439"/>
                  <a:pt x="17219" y="1459"/>
                </a:cubicBezTo>
                <a:cubicBezTo>
                  <a:pt x="17228" y="1515"/>
                  <a:pt x="17190" y="1552"/>
                  <a:pt x="17111" y="1564"/>
                </a:cubicBezTo>
                <a:cubicBezTo>
                  <a:pt x="17045" y="1575"/>
                  <a:pt x="16970" y="1621"/>
                  <a:pt x="16948" y="1665"/>
                </a:cubicBezTo>
                <a:cubicBezTo>
                  <a:pt x="16913" y="1733"/>
                  <a:pt x="16890" y="1724"/>
                  <a:pt x="16792" y="1622"/>
                </a:cubicBezTo>
                <a:cubicBezTo>
                  <a:pt x="16689" y="1514"/>
                  <a:pt x="16681" y="1494"/>
                  <a:pt x="16745" y="1415"/>
                </a:cubicBezTo>
                <a:cubicBezTo>
                  <a:pt x="16810" y="1335"/>
                  <a:pt x="16791" y="1323"/>
                  <a:pt x="16516" y="1314"/>
                </a:cubicBezTo>
                <a:cubicBezTo>
                  <a:pt x="16032" y="1299"/>
                  <a:pt x="15892" y="1233"/>
                  <a:pt x="15939" y="1036"/>
                </a:cubicBezTo>
                <a:cubicBezTo>
                  <a:pt x="15961" y="941"/>
                  <a:pt x="15940" y="930"/>
                  <a:pt x="15710" y="930"/>
                </a:cubicBezTo>
                <a:cubicBezTo>
                  <a:pt x="15563" y="930"/>
                  <a:pt x="15422" y="896"/>
                  <a:pt x="15378" y="853"/>
                </a:cubicBezTo>
                <a:cubicBezTo>
                  <a:pt x="15230" y="709"/>
                  <a:pt x="14303" y="559"/>
                  <a:pt x="14192" y="661"/>
                </a:cubicBezTo>
                <a:cubicBezTo>
                  <a:pt x="14136" y="713"/>
                  <a:pt x="14119" y="709"/>
                  <a:pt x="14098" y="647"/>
                </a:cubicBezTo>
                <a:cubicBezTo>
                  <a:pt x="14080" y="594"/>
                  <a:pt x="13935" y="547"/>
                  <a:pt x="13671" y="507"/>
                </a:cubicBezTo>
                <a:cubicBezTo>
                  <a:pt x="13277" y="448"/>
                  <a:pt x="12374" y="353"/>
                  <a:pt x="12144" y="344"/>
                </a:cubicBezTo>
                <a:cubicBezTo>
                  <a:pt x="11548" y="321"/>
                  <a:pt x="10903" y="273"/>
                  <a:pt x="10851" y="253"/>
                </a:cubicBezTo>
                <a:cubicBezTo>
                  <a:pt x="10696" y="191"/>
                  <a:pt x="10879" y="121"/>
                  <a:pt x="11196" y="118"/>
                </a:cubicBezTo>
                <a:cubicBezTo>
                  <a:pt x="11689" y="113"/>
                  <a:pt x="11448" y="20"/>
                  <a:pt x="10898" y="3"/>
                </a:cubicBezTo>
                <a:close/>
                <a:moveTo>
                  <a:pt x="1723" y="3895"/>
                </a:moveTo>
                <a:cubicBezTo>
                  <a:pt x="1705" y="3866"/>
                  <a:pt x="1629" y="3986"/>
                  <a:pt x="1590" y="4140"/>
                </a:cubicBezTo>
                <a:cubicBezTo>
                  <a:pt x="1561" y="4249"/>
                  <a:pt x="1563" y="4325"/>
                  <a:pt x="1594" y="4347"/>
                </a:cubicBezTo>
                <a:cubicBezTo>
                  <a:pt x="1621" y="4365"/>
                  <a:pt x="1638" y="4479"/>
                  <a:pt x="1633" y="4601"/>
                </a:cubicBezTo>
                <a:cubicBezTo>
                  <a:pt x="1627" y="4724"/>
                  <a:pt x="1625" y="4876"/>
                  <a:pt x="1628" y="4942"/>
                </a:cubicBezTo>
                <a:cubicBezTo>
                  <a:pt x="1637" y="5106"/>
                  <a:pt x="1707" y="5096"/>
                  <a:pt x="1827" y="4909"/>
                </a:cubicBezTo>
                <a:cubicBezTo>
                  <a:pt x="1936" y="4737"/>
                  <a:pt x="1953" y="4607"/>
                  <a:pt x="1874" y="4553"/>
                </a:cubicBezTo>
                <a:cubicBezTo>
                  <a:pt x="1845" y="4533"/>
                  <a:pt x="1836" y="4452"/>
                  <a:pt x="1853" y="4366"/>
                </a:cubicBezTo>
                <a:cubicBezTo>
                  <a:pt x="1876" y="4248"/>
                  <a:pt x="1862" y="4198"/>
                  <a:pt x="1788" y="4154"/>
                </a:cubicBezTo>
                <a:cubicBezTo>
                  <a:pt x="1721" y="4114"/>
                  <a:pt x="1700" y="4062"/>
                  <a:pt x="1719" y="3977"/>
                </a:cubicBezTo>
                <a:cubicBezTo>
                  <a:pt x="1729" y="3929"/>
                  <a:pt x="1729" y="3904"/>
                  <a:pt x="1723" y="3895"/>
                </a:cubicBezTo>
                <a:close/>
                <a:moveTo>
                  <a:pt x="1585" y="5389"/>
                </a:moveTo>
                <a:cubicBezTo>
                  <a:pt x="1532" y="5389"/>
                  <a:pt x="1522" y="5669"/>
                  <a:pt x="1572" y="5726"/>
                </a:cubicBezTo>
                <a:cubicBezTo>
                  <a:pt x="1628" y="5788"/>
                  <a:pt x="1637" y="5770"/>
                  <a:pt x="1637" y="5577"/>
                </a:cubicBezTo>
                <a:cubicBezTo>
                  <a:pt x="1637" y="5473"/>
                  <a:pt x="1612" y="5389"/>
                  <a:pt x="1585" y="5389"/>
                </a:cubicBezTo>
                <a:close/>
                <a:moveTo>
                  <a:pt x="21574" y="6922"/>
                </a:moveTo>
                <a:cubicBezTo>
                  <a:pt x="21573" y="6990"/>
                  <a:pt x="21568" y="7043"/>
                  <a:pt x="21565" y="7105"/>
                </a:cubicBezTo>
                <a:cubicBezTo>
                  <a:pt x="21528" y="7015"/>
                  <a:pt x="21529" y="6918"/>
                  <a:pt x="21574" y="6922"/>
                </a:cubicBezTo>
                <a:close/>
                <a:moveTo>
                  <a:pt x="688" y="9286"/>
                </a:moveTo>
                <a:cubicBezTo>
                  <a:pt x="681" y="9295"/>
                  <a:pt x="670" y="9319"/>
                  <a:pt x="663" y="9344"/>
                </a:cubicBezTo>
                <a:cubicBezTo>
                  <a:pt x="684" y="9340"/>
                  <a:pt x="702" y="9332"/>
                  <a:pt x="710" y="9320"/>
                </a:cubicBezTo>
                <a:cubicBezTo>
                  <a:pt x="709" y="9315"/>
                  <a:pt x="711" y="9306"/>
                  <a:pt x="710" y="9301"/>
                </a:cubicBezTo>
                <a:cubicBezTo>
                  <a:pt x="704" y="9281"/>
                  <a:pt x="698" y="9276"/>
                  <a:pt x="688" y="9286"/>
                </a:cubicBezTo>
                <a:close/>
                <a:moveTo>
                  <a:pt x="4918" y="20108"/>
                </a:moveTo>
                <a:cubicBezTo>
                  <a:pt x="4892" y="20108"/>
                  <a:pt x="4857" y="20131"/>
                  <a:pt x="4841" y="20161"/>
                </a:cubicBezTo>
                <a:cubicBezTo>
                  <a:pt x="4824" y="20190"/>
                  <a:pt x="4831" y="20214"/>
                  <a:pt x="4858" y="20214"/>
                </a:cubicBezTo>
                <a:cubicBezTo>
                  <a:pt x="4884" y="20214"/>
                  <a:pt x="4923" y="20190"/>
                  <a:pt x="4940" y="20161"/>
                </a:cubicBezTo>
                <a:cubicBezTo>
                  <a:pt x="4956" y="20131"/>
                  <a:pt x="4945" y="20108"/>
                  <a:pt x="4918" y="20108"/>
                </a:cubicBezTo>
                <a:close/>
                <a:moveTo>
                  <a:pt x="9588" y="20805"/>
                </a:moveTo>
                <a:cubicBezTo>
                  <a:pt x="9560" y="20805"/>
                  <a:pt x="9517" y="20864"/>
                  <a:pt x="9493" y="20934"/>
                </a:cubicBezTo>
                <a:cubicBezTo>
                  <a:pt x="9469" y="21005"/>
                  <a:pt x="9422" y="21076"/>
                  <a:pt x="9389" y="21088"/>
                </a:cubicBezTo>
                <a:cubicBezTo>
                  <a:pt x="9355" y="21101"/>
                  <a:pt x="9346" y="21146"/>
                  <a:pt x="9363" y="21199"/>
                </a:cubicBezTo>
                <a:cubicBezTo>
                  <a:pt x="9382" y="21251"/>
                  <a:pt x="9447" y="21290"/>
                  <a:pt x="9519" y="21290"/>
                </a:cubicBezTo>
                <a:cubicBezTo>
                  <a:pt x="9626" y="21290"/>
                  <a:pt x="9635" y="21275"/>
                  <a:pt x="9592" y="21184"/>
                </a:cubicBezTo>
                <a:cubicBezTo>
                  <a:pt x="9559" y="21115"/>
                  <a:pt x="9556" y="21072"/>
                  <a:pt x="9588" y="21050"/>
                </a:cubicBezTo>
                <a:cubicBezTo>
                  <a:pt x="9651" y="21006"/>
                  <a:pt x="9651" y="20805"/>
                  <a:pt x="9588" y="20805"/>
                </a:cubicBezTo>
                <a:close/>
                <a:moveTo>
                  <a:pt x="9036" y="21093"/>
                </a:moveTo>
                <a:cubicBezTo>
                  <a:pt x="9003" y="21093"/>
                  <a:pt x="8966" y="21101"/>
                  <a:pt x="8928" y="21112"/>
                </a:cubicBezTo>
                <a:cubicBezTo>
                  <a:pt x="8811" y="21145"/>
                  <a:pt x="8809" y="21149"/>
                  <a:pt x="8893" y="21218"/>
                </a:cubicBezTo>
                <a:cubicBezTo>
                  <a:pt x="8902" y="21225"/>
                  <a:pt x="8910" y="21226"/>
                  <a:pt x="8919" y="21232"/>
                </a:cubicBezTo>
                <a:cubicBezTo>
                  <a:pt x="8960" y="21235"/>
                  <a:pt x="8999" y="21239"/>
                  <a:pt x="9066" y="21251"/>
                </a:cubicBezTo>
                <a:cubicBezTo>
                  <a:pt x="9095" y="21257"/>
                  <a:pt x="9138" y="21260"/>
                  <a:pt x="9174" y="21266"/>
                </a:cubicBezTo>
                <a:cubicBezTo>
                  <a:pt x="9191" y="21254"/>
                  <a:pt x="9204" y="21235"/>
                  <a:pt x="9204" y="21213"/>
                </a:cubicBezTo>
                <a:cubicBezTo>
                  <a:pt x="9204" y="21138"/>
                  <a:pt x="9135" y="21093"/>
                  <a:pt x="9036" y="21093"/>
                </a:cubicBezTo>
                <a:close/>
              </a:path>
            </a:pathLst>
          </a:custGeom>
          <a:ln w="12700">
            <a:miter lim="400000"/>
          </a:ln>
          <a:effectLst>
            <a:outerShdw blurRad="127000" dist="76200" dir="2700000" rotWithShape="0">
              <a:srgbClr val="000000">
                <a:alpha val="75000"/>
              </a:srgbClr>
            </a:outerShdw>
            <a:reflection stA="50000" endPos="40000" dir="5400000" sy="-100000" algn="bl" rotWithShape="0"/>
          </a:effectLst>
        </p:spPr>
      </p:pic>
      <p:pic>
        <p:nvPicPr>
          <p:cNvPr id="333" name="964550_79268369.jpg" descr="964550_79268369.jpg"/>
          <p:cNvPicPr>
            <a:picLocks noChangeAspect="1"/>
          </p:cNvPicPr>
          <p:nvPr/>
        </p:nvPicPr>
        <p:blipFill>
          <a:blip r:embed="rId4"/>
          <a:srcRect l="7035" t="9662" r="3471" b="12101"/>
          <a:stretch>
            <a:fillRect/>
          </a:stretch>
        </p:blipFill>
        <p:spPr>
          <a:xfrm>
            <a:off x="2209800" y="2359324"/>
            <a:ext cx="4292600" cy="562897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Age_of_enlightenmentWB.jpg" descr="Age_of_enlightenmentWB.jpg"/>
          <p:cNvPicPr>
            <a:picLocks noChangeAspect="1"/>
          </p:cNvPicPr>
          <p:nvPr/>
        </p:nvPicPr>
        <p:blipFill>
          <a:blip r:embed="rId3"/>
          <a:stretch>
            <a:fillRect/>
          </a:stretch>
        </p:blipFill>
        <p:spPr>
          <a:xfrm>
            <a:off x="7581900" y="1300018"/>
            <a:ext cx="6356350" cy="4622801"/>
          </a:xfrm>
          <a:prstGeom prst="rect">
            <a:avLst/>
          </a:prstGeom>
          <a:ln w="12700">
            <a:miter lim="400000"/>
          </a:ln>
        </p:spPr>
      </p:pic>
      <p:pic>
        <p:nvPicPr>
          <p:cNvPr id="338" name="Aristotle_Altemps_Inv8575.jpg" descr="Aristotle_Altemps_Inv8575.jpg"/>
          <p:cNvPicPr>
            <a:picLocks noChangeAspect="1"/>
          </p:cNvPicPr>
          <p:nvPr/>
        </p:nvPicPr>
        <p:blipFill>
          <a:blip r:embed="rId4"/>
          <a:stretch>
            <a:fillRect/>
          </a:stretch>
        </p:blipFill>
        <p:spPr>
          <a:xfrm>
            <a:off x="-330200" y="1295400"/>
            <a:ext cx="3455290" cy="4622800"/>
          </a:xfrm>
          <a:prstGeom prst="rect">
            <a:avLst/>
          </a:prstGeom>
          <a:ln w="12700">
            <a:miter lim="400000"/>
          </a:ln>
        </p:spPr>
      </p:pic>
      <p:pic>
        <p:nvPicPr>
          <p:cNvPr id="339" name="Benozzo_Gozzoli_004a.jpg" descr="Benozzo_Gozzoli_004a.jpg"/>
          <p:cNvPicPr>
            <a:picLocks noChangeAspect="1"/>
          </p:cNvPicPr>
          <p:nvPr/>
        </p:nvPicPr>
        <p:blipFill>
          <a:blip r:embed="rId5"/>
          <a:stretch>
            <a:fillRect/>
          </a:stretch>
        </p:blipFill>
        <p:spPr>
          <a:xfrm>
            <a:off x="3251200" y="1300431"/>
            <a:ext cx="4200970" cy="4622801"/>
          </a:xfrm>
          <a:prstGeom prst="rect">
            <a:avLst/>
          </a:prstGeom>
          <a:ln w="12700">
            <a:miter lim="400000"/>
          </a:ln>
        </p:spPr>
      </p:pic>
      <p:sp>
        <p:nvSpPr>
          <p:cNvPr id="340" name="Short-run: demand and supply"/>
          <p:cNvSpPr txBox="1">
            <a:spLocks noGrp="1"/>
          </p:cNvSpPr>
          <p:nvPr>
            <p:ph type="title"/>
          </p:nvPr>
        </p:nvSpPr>
        <p:spPr>
          <a:xfrm>
            <a:off x="1295400" y="6705600"/>
            <a:ext cx="10414000" cy="2082800"/>
          </a:xfrm>
          <a:prstGeom prst="rect">
            <a:avLst/>
          </a:prstGeom>
        </p:spPr>
        <p:txBody>
          <a:bodyPr/>
          <a:lstStyle/>
          <a:p>
            <a:r>
              <a:rPr dirty="0"/>
              <a:t>Short-run:</a:t>
            </a:r>
          </a:p>
          <a:p>
            <a:r>
              <a:rPr dirty="0"/>
              <a:t>demand and supply</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8D0D16-A310-4941-91A7-9CF722209192}"/>
              </a:ext>
            </a:extLst>
          </p:cNvPr>
          <p:cNvSpPr>
            <a:spLocks noGrp="1"/>
          </p:cNvSpPr>
          <p:nvPr>
            <p:ph type="title"/>
          </p:nvPr>
        </p:nvSpPr>
        <p:spPr/>
        <p:txBody>
          <a:bodyPr/>
          <a:lstStyle/>
          <a:p>
            <a:r>
              <a:rPr lang="en-GB" dirty="0"/>
              <a:t>Ancient and mediaeval values</a:t>
            </a:r>
          </a:p>
        </p:txBody>
      </p:sp>
      <p:sp>
        <p:nvSpPr>
          <p:cNvPr id="3" name="Content Placeholder 2">
            <a:extLst>
              <a:ext uri="{FF2B5EF4-FFF2-40B4-BE49-F238E27FC236}">
                <a16:creationId xmlns="" xmlns:a16="http://schemas.microsoft.com/office/drawing/2014/main" id="{81ADB421-3203-484F-8CEC-C2813E86B3B9}"/>
              </a:ext>
            </a:extLst>
          </p:cNvPr>
          <p:cNvSpPr>
            <a:spLocks noGrp="1"/>
          </p:cNvSpPr>
          <p:nvPr>
            <p:ph idx="1"/>
          </p:nvPr>
        </p:nvSpPr>
        <p:spPr>
          <a:xfrm>
            <a:off x="2932430" y="2404536"/>
            <a:ext cx="11216640" cy="6188570"/>
          </a:xfrm>
        </p:spPr>
        <p:txBody>
          <a:bodyPr/>
          <a:lstStyle/>
          <a:p>
            <a:r>
              <a:rPr lang="en-GB" dirty="0"/>
              <a:t>Aristotle</a:t>
            </a:r>
          </a:p>
          <a:p>
            <a:pPr lvl="1"/>
            <a:r>
              <a:rPr lang="en-GB" dirty="0"/>
              <a:t>Value is what it should be worth</a:t>
            </a:r>
          </a:p>
          <a:p>
            <a:pPr lvl="1"/>
            <a:r>
              <a:rPr lang="en-GB" dirty="0"/>
              <a:t>Philosophy sets the intrinsic value</a:t>
            </a:r>
          </a:p>
          <a:p>
            <a:r>
              <a:rPr lang="en-GB" dirty="0"/>
              <a:t>Augustine</a:t>
            </a:r>
          </a:p>
          <a:p>
            <a:pPr lvl="1"/>
            <a:r>
              <a:rPr lang="en-GB" dirty="0"/>
              <a:t>Value is what God thinks it’s worth</a:t>
            </a:r>
          </a:p>
          <a:p>
            <a:pPr lvl="1"/>
            <a:r>
              <a:rPr lang="en-GB" dirty="0"/>
              <a:t>Theology sets the intrinsic value</a:t>
            </a:r>
          </a:p>
          <a:p>
            <a:r>
              <a:rPr lang="en-GB" dirty="0"/>
              <a:t>Thomas Aquinas</a:t>
            </a:r>
          </a:p>
          <a:p>
            <a:pPr lvl="1"/>
            <a:r>
              <a:rPr lang="en-GB" dirty="0"/>
              <a:t>What Augustine said</a:t>
            </a:r>
          </a:p>
        </p:txBody>
      </p:sp>
      <p:pic>
        <p:nvPicPr>
          <p:cNvPr id="5" name="Picture 4" descr="A picture containing sitting, looking, old, face&#10;&#10;Description automatically generated">
            <a:extLst>
              <a:ext uri="{FF2B5EF4-FFF2-40B4-BE49-F238E27FC236}">
                <a16:creationId xmlns="" xmlns:a16="http://schemas.microsoft.com/office/drawing/2014/main" id="{DB6AA8C6-9F82-4F3D-80B6-5BB4A23FDA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080" y="2023536"/>
            <a:ext cx="1586230" cy="2122749"/>
          </a:xfrm>
          <a:prstGeom prst="rect">
            <a:avLst/>
          </a:prstGeom>
        </p:spPr>
      </p:pic>
      <p:pic>
        <p:nvPicPr>
          <p:cNvPr id="7" name="Picture 6" descr="A close up of a person&#10;&#10;Description automatically generated">
            <a:extLst>
              <a:ext uri="{FF2B5EF4-FFF2-40B4-BE49-F238E27FC236}">
                <a16:creationId xmlns="" xmlns:a16="http://schemas.microsoft.com/office/drawing/2014/main" id="{66495CC2-D241-4B38-94DC-27F74B0A0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625" y="4517055"/>
            <a:ext cx="1684685" cy="2266950"/>
          </a:xfrm>
          <a:prstGeom prst="rect">
            <a:avLst/>
          </a:prstGeom>
        </p:spPr>
      </p:pic>
      <p:pic>
        <p:nvPicPr>
          <p:cNvPr id="9" name="Picture 8" descr="A close up of a mans face&#10;&#10;Description automatically generated">
            <a:extLst>
              <a:ext uri="{FF2B5EF4-FFF2-40B4-BE49-F238E27FC236}">
                <a16:creationId xmlns="" xmlns:a16="http://schemas.microsoft.com/office/drawing/2014/main" id="{B0DABED8-F38E-4CAB-8A92-E77F342742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99267" y="6286500"/>
            <a:ext cx="2206833" cy="3428006"/>
          </a:xfrm>
          <a:prstGeom prst="rect">
            <a:avLst/>
          </a:prstGeom>
        </p:spPr>
      </p:pic>
    </p:spTree>
    <p:extLst>
      <p:ext uri="{BB962C8B-B14F-4D97-AF65-F5344CB8AC3E}">
        <p14:creationId xmlns:p14="http://schemas.microsoft.com/office/powerpoint/2010/main" val="715790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Labour is the Father and active principle of Wealth, as Lands are the Mother”  — Petty, 1662"/>
          <p:cNvSpPr txBox="1">
            <a:spLocks noGrp="1"/>
          </p:cNvSpPr>
          <p:nvPr>
            <p:ph type="title"/>
          </p:nvPr>
        </p:nvSpPr>
        <p:spPr>
          <a:xfrm>
            <a:off x="6502400" y="1701800"/>
            <a:ext cx="5207000" cy="6350000"/>
          </a:xfrm>
          <a:prstGeom prst="rect">
            <a:avLst/>
          </a:prstGeom>
        </p:spPr>
        <p:txBody>
          <a:bodyPr>
            <a:normAutofit fontScale="90000"/>
          </a:bodyPr>
          <a:lstStyle/>
          <a:p>
            <a:pPr algn="l" defTabSz="449833">
              <a:defRPr sz="6160" b="0"/>
            </a:pPr>
            <a:r>
              <a:rPr dirty="0" smtClean="0"/>
              <a:t>“</a:t>
            </a:r>
            <a:r>
              <a:rPr lang="en-GB" dirty="0" smtClean="0"/>
              <a:t>Labour is the Father and active principle of Wealth, as Lands are the Mother</a:t>
            </a:r>
            <a:r>
              <a:rPr dirty="0" smtClean="0"/>
              <a:t>”</a:t>
            </a:r>
            <a:endParaRPr dirty="0"/>
          </a:p>
          <a:p>
            <a:pPr algn="l" defTabSz="449833">
              <a:defRPr sz="6160" b="0"/>
            </a:pPr>
            <a:endParaRPr dirty="0"/>
          </a:p>
          <a:p>
            <a:pPr algn="l" defTabSz="449833">
              <a:defRPr sz="6160" b="0"/>
            </a:pPr>
            <a:r>
              <a:rPr dirty="0"/>
              <a:t>— </a:t>
            </a:r>
            <a:r>
              <a:rPr b="1" dirty="0"/>
              <a:t>Petty</a:t>
            </a:r>
            <a:r>
              <a:rPr dirty="0"/>
              <a:t>, 1662</a:t>
            </a:r>
          </a:p>
        </p:txBody>
      </p:sp>
      <p:pic>
        <p:nvPicPr>
          <p:cNvPr id="353" name="Sir_William_Petty.jpg" descr="Sir_William_Petty.jpg"/>
          <p:cNvPicPr>
            <a:picLocks noChangeAspect="1"/>
          </p:cNvPicPr>
          <p:nvPr/>
        </p:nvPicPr>
        <p:blipFill>
          <a:blip r:embed="rId3"/>
          <a:stretch>
            <a:fillRect/>
          </a:stretch>
        </p:blipFill>
        <p:spPr>
          <a:xfrm>
            <a:off x="1295400" y="1701800"/>
            <a:ext cx="4699000" cy="6350000"/>
          </a:xfrm>
          <a:prstGeom prst="rect">
            <a:avLst/>
          </a:prstGeom>
          <a:ln w="12700">
            <a:miter lim="400000"/>
          </a:ln>
        </p:spPr>
      </p:pic>
    </p:spTree>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3035</Words>
  <Application>Microsoft Office PowerPoint</Application>
  <PresentationFormat>Custom</PresentationFormat>
  <Paragraphs>428</Paragraphs>
  <Slides>47</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Bebas Neue Regular</vt:lpstr>
      <vt:lpstr>Gill Sans</vt:lpstr>
      <vt:lpstr>Lucida Grande</vt:lpstr>
      <vt:lpstr>Myriad Pro</vt:lpstr>
      <vt:lpstr>Arial</vt:lpstr>
      <vt:lpstr>Candara</vt:lpstr>
      <vt:lpstr>Euclid Symbol</vt:lpstr>
      <vt:lpstr>Helvetica</vt:lpstr>
      <vt:lpstr>Times New Roman</vt:lpstr>
      <vt:lpstr>Office Theme</vt:lpstr>
      <vt:lpstr>Valuation: Aims and purpose</vt:lpstr>
      <vt:lpstr>PowerPoint Presentation</vt:lpstr>
      <vt:lpstr>What is value?</vt:lpstr>
      <vt:lpstr>“Theories of value have formed the theoretical core of every major school of economic thought.”   — Patterson, 1998</vt:lpstr>
      <vt:lpstr>PowerPoint Presentation</vt:lpstr>
      <vt:lpstr>PowerPoint Presentation</vt:lpstr>
      <vt:lpstr>Short-run: demand and supply</vt:lpstr>
      <vt:lpstr>Ancient and mediaeval values</vt:lpstr>
      <vt:lpstr>“Labour is the Father and active principle of Wealth, as Lands are the Mother”  — Petty, 1662</vt:lpstr>
      <vt:lpstr>PowerPoint Presentation</vt:lpstr>
      <vt:lpstr>“If among a nation of hunters, for example, it usually costs twice the labour to kill a beaver which it does to kill a deer, one beaver should naturally exchange for or be worth two deer.”  — Adam Smith</vt:lpstr>
      <vt:lpstr>PowerPoint Presentation</vt:lpstr>
      <vt:lpstr>Embodied energy theories of value e.g. Georgescu-Roegen, Costanza, Odum</vt:lpstr>
      <vt:lpstr>PowerPoint Presentation</vt:lpstr>
      <vt:lpstr>Values in history</vt:lpstr>
      <vt:lpstr>Neo-Classical Revolution</vt:lpstr>
      <vt:lpstr>Measures of value</vt:lpstr>
      <vt:lpstr>PowerPoint Presentation</vt:lpstr>
      <vt:lpstr>PowerPoint Presentation</vt:lpstr>
      <vt:lpstr>Types of value</vt:lpstr>
      <vt:lpstr>PowerPoint Presentation</vt:lpstr>
      <vt:lpstr>PowerPoint Presentation</vt:lpstr>
      <vt:lpstr>PowerPoint Presentation</vt:lpstr>
      <vt:lpstr>PowerPoint Presentation</vt:lpstr>
      <vt:lpstr>Why value the environment?</vt:lpstr>
      <vt:lpstr>Why value?</vt:lpstr>
      <vt:lpstr>PowerPoint Presentation</vt:lpstr>
      <vt:lpstr>Applications of valuation</vt:lpstr>
      <vt:lpstr>PowerPoint Presentation</vt:lpstr>
      <vt:lpstr>Social CBA</vt:lpstr>
      <vt:lpstr>Benefit-cost analysis</vt:lpstr>
      <vt:lpstr>PowerPoint Presentation</vt:lpstr>
      <vt:lpstr>Imagine that you could have prevented the oil spill following the Deepwater Horizon explosion by paying… </vt:lpstr>
      <vt:lpstr>Tax and regulation</vt:lpstr>
      <vt:lpstr>UK Aggregates Levy</vt:lpstr>
      <vt:lpstr>Also … </vt:lpstr>
      <vt:lpstr>How are you going to stop me?</vt:lpstr>
      <vt:lpstr>Demonstrate &amp; capture</vt:lpstr>
      <vt:lpstr>Environmental valuation might save the rainforests</vt:lpstr>
      <vt:lpstr>Payment for Environmental Services</vt:lpstr>
      <vt:lpstr>PowerPoint Presentation</vt:lpstr>
      <vt:lpstr>PES viability</vt:lpstr>
      <vt:lpstr>PowerPoint Presentation</vt:lpstr>
      <vt:lpstr>Litigation</vt:lpstr>
      <vt:lpstr>PowerPoint Presentation</vt:lpstr>
      <vt:lpstr>Exxon Valdez: damages</vt:lpstr>
      <vt:lpstr>Green national accounting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5 — Valuing the environment: introduction and  stated preference methods</dc:title>
  <dc:creator>Richard Tol</dc:creator>
  <cp:lastModifiedBy>Richard Tol</cp:lastModifiedBy>
  <cp:revision>32</cp:revision>
  <dcterms:modified xsi:type="dcterms:W3CDTF">2019-10-09T10:09:04Z</dcterms:modified>
</cp:coreProperties>
</file>